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75" r:id="rId3"/>
    <p:sldId id="273" r:id="rId4"/>
    <p:sldId id="282" r:id="rId5"/>
    <p:sldId id="259" r:id="rId6"/>
    <p:sldId id="257" r:id="rId7"/>
    <p:sldId id="260" r:id="rId8"/>
    <p:sldId id="261" r:id="rId9"/>
    <p:sldId id="277" r:id="rId10"/>
    <p:sldId id="262" r:id="rId11"/>
    <p:sldId id="263" r:id="rId12"/>
    <p:sldId id="265" r:id="rId13"/>
    <p:sldId id="266" r:id="rId14"/>
    <p:sldId id="278" r:id="rId15"/>
    <p:sldId id="268" r:id="rId16"/>
    <p:sldId id="280" r:id="rId17"/>
    <p:sldId id="269" r:id="rId18"/>
    <p:sldId id="279" r:id="rId19"/>
    <p:sldId id="272" r:id="rId20"/>
    <p:sldId id="281" r:id="rId21"/>
    <p:sldId id="276"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29"/>
    <p:restoredTop sz="85968"/>
  </p:normalViewPr>
  <p:slideViewPr>
    <p:cSldViewPr snapToGrid="0">
      <p:cViewPr varScale="1">
        <p:scale>
          <a:sx n="73" d="100"/>
          <a:sy n="73" d="100"/>
        </p:scale>
        <p:origin x="2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3B181-0812-424D-B84A-669F548022B6}" type="datetimeFigureOut">
              <a:rPr lang="en-CN" smtClean="0"/>
              <a:t>2023/1/10</a:t>
            </a:fld>
            <a:endParaRPr lang="en-C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E56D6-41D6-EC44-8A67-9ADF2FB55B72}" type="slidenum">
              <a:rPr lang="en-CN" smtClean="0"/>
              <a:t>‹#›</a:t>
            </a:fld>
            <a:endParaRPr lang="en-CN"/>
          </a:p>
        </p:txBody>
      </p:sp>
    </p:spTree>
    <p:extLst>
      <p:ext uri="{BB962C8B-B14F-4D97-AF65-F5344CB8AC3E}">
        <p14:creationId xmlns:p14="http://schemas.microsoft.com/office/powerpoint/2010/main" val="1546792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N" dirty="0"/>
          </a:p>
        </p:txBody>
      </p:sp>
      <p:sp>
        <p:nvSpPr>
          <p:cNvPr id="4" name="Slide Number Placeholder 3"/>
          <p:cNvSpPr>
            <a:spLocks noGrp="1"/>
          </p:cNvSpPr>
          <p:nvPr>
            <p:ph type="sldNum" sz="quarter" idx="5"/>
          </p:nvPr>
        </p:nvSpPr>
        <p:spPr/>
        <p:txBody>
          <a:bodyPr/>
          <a:lstStyle/>
          <a:p>
            <a:fld id="{7FEE56D6-41D6-EC44-8A67-9ADF2FB55B72}" type="slidenum">
              <a:rPr lang="en-CN" smtClean="0"/>
              <a:t>1</a:t>
            </a:fld>
            <a:endParaRPr lang="en-CN"/>
          </a:p>
        </p:txBody>
      </p:sp>
    </p:spTree>
    <p:extLst>
      <p:ext uri="{BB962C8B-B14F-4D97-AF65-F5344CB8AC3E}">
        <p14:creationId xmlns:p14="http://schemas.microsoft.com/office/powerpoint/2010/main" val="1765947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DengXian" panose="02010600030101010101" pitchFamily="2" charset="-122"/>
                <a:cs typeface="Times New Roman" panose="02020603050405020304" pitchFamily="18" charset="0"/>
              </a:rPr>
              <a:t>Hedging allows for different shades of gray: different shades of meaning and different levels of certainty.</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Hence the fact that many TOK essay questions start with: To what extent ….</a:t>
            </a:r>
          </a:p>
        </p:txBody>
      </p:sp>
      <p:sp>
        <p:nvSpPr>
          <p:cNvPr id="4" name="Slide Number Placeholder 3"/>
          <p:cNvSpPr>
            <a:spLocks noGrp="1"/>
          </p:cNvSpPr>
          <p:nvPr>
            <p:ph type="sldNum" sz="quarter" idx="5"/>
          </p:nvPr>
        </p:nvSpPr>
        <p:spPr/>
        <p:txBody>
          <a:bodyPr/>
          <a:lstStyle/>
          <a:p>
            <a:fld id="{7FEE56D6-41D6-EC44-8A67-9ADF2FB55B72}" type="slidenum">
              <a:rPr lang="en-CN" smtClean="0"/>
              <a:t>11</a:t>
            </a:fld>
            <a:endParaRPr lang="en-CN"/>
          </a:p>
        </p:txBody>
      </p:sp>
    </p:spTree>
    <p:extLst>
      <p:ext uri="{BB962C8B-B14F-4D97-AF65-F5344CB8AC3E}">
        <p14:creationId xmlns:p14="http://schemas.microsoft.com/office/powerpoint/2010/main" val="1448514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Ask students to fill in the gaps on the handout.</a:t>
            </a:r>
          </a:p>
        </p:txBody>
      </p:sp>
      <p:sp>
        <p:nvSpPr>
          <p:cNvPr id="4" name="Slide Number Placeholder 3"/>
          <p:cNvSpPr>
            <a:spLocks noGrp="1"/>
          </p:cNvSpPr>
          <p:nvPr>
            <p:ph type="sldNum" sz="quarter" idx="5"/>
          </p:nvPr>
        </p:nvSpPr>
        <p:spPr/>
        <p:txBody>
          <a:bodyPr/>
          <a:lstStyle/>
          <a:p>
            <a:fld id="{7FEE56D6-41D6-EC44-8A67-9ADF2FB55B72}" type="slidenum">
              <a:rPr lang="en-CN" smtClean="0"/>
              <a:t>12</a:t>
            </a:fld>
            <a:endParaRPr lang="en-CN"/>
          </a:p>
        </p:txBody>
      </p:sp>
    </p:spTree>
    <p:extLst>
      <p:ext uri="{BB962C8B-B14F-4D97-AF65-F5344CB8AC3E}">
        <p14:creationId xmlns:p14="http://schemas.microsoft.com/office/powerpoint/2010/main" val="170907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Lexical verbs allow the writier to share the finding of a study without stating that the findings are absolute.</a:t>
            </a:r>
          </a:p>
          <a:p>
            <a:r>
              <a:rPr lang="en-CN" dirty="0"/>
              <a:t>Reveal the categorical claim, then ask students to turn it into a hedged claim beore revealing it. Elicit responses. </a:t>
            </a:r>
          </a:p>
          <a:p>
            <a:endParaRPr lang="en-CN" dirty="0"/>
          </a:p>
        </p:txBody>
      </p:sp>
      <p:sp>
        <p:nvSpPr>
          <p:cNvPr id="4" name="Slide Number Placeholder 3"/>
          <p:cNvSpPr>
            <a:spLocks noGrp="1"/>
          </p:cNvSpPr>
          <p:nvPr>
            <p:ph type="sldNum" sz="quarter" idx="5"/>
          </p:nvPr>
        </p:nvSpPr>
        <p:spPr/>
        <p:txBody>
          <a:bodyPr/>
          <a:lstStyle/>
          <a:p>
            <a:fld id="{7FEE56D6-41D6-EC44-8A67-9ADF2FB55B72}" type="slidenum">
              <a:rPr lang="en-CN" smtClean="0"/>
              <a:t>14</a:t>
            </a:fld>
            <a:endParaRPr lang="en-CN"/>
          </a:p>
        </p:txBody>
      </p:sp>
    </p:spTree>
    <p:extLst>
      <p:ext uri="{BB962C8B-B14F-4D97-AF65-F5344CB8AC3E}">
        <p14:creationId xmlns:p14="http://schemas.microsoft.com/office/powerpoint/2010/main" val="310010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r>
              <a:rPr lang="en-CN" dirty="0"/>
              <a:t>o share data without making the claim that the findings are absolute.</a:t>
            </a:r>
          </a:p>
          <a:p>
            <a:pPr marL="0" marR="0" lvl="0" indent="0" algn="l" defTabSz="914400" rtl="0" eaLnBrk="1" fontAlgn="auto" latinLnBrk="0" hangingPunct="1">
              <a:lnSpc>
                <a:spcPct val="100000"/>
              </a:lnSpc>
              <a:spcBef>
                <a:spcPts val="0"/>
              </a:spcBef>
              <a:spcAft>
                <a:spcPts val="0"/>
              </a:spcAft>
              <a:buClrTx/>
              <a:buSzTx/>
              <a:buFontTx/>
              <a:buNone/>
              <a:tabLst/>
              <a:defRPr/>
            </a:pPr>
            <a:r>
              <a:rPr lang="en-CN" dirty="0"/>
              <a:t>Reveal the categorical claim, then ask students to turn it into a hedged claim beore revealing it. Elicit responses. </a:t>
            </a:r>
          </a:p>
          <a:p>
            <a:endParaRPr lang="en-CN" dirty="0"/>
          </a:p>
          <a:p>
            <a:endParaRPr lang="en-CN" dirty="0"/>
          </a:p>
        </p:txBody>
      </p:sp>
      <p:sp>
        <p:nvSpPr>
          <p:cNvPr id="4" name="Slide Number Placeholder 3"/>
          <p:cNvSpPr>
            <a:spLocks noGrp="1"/>
          </p:cNvSpPr>
          <p:nvPr>
            <p:ph type="sldNum" sz="quarter" idx="5"/>
          </p:nvPr>
        </p:nvSpPr>
        <p:spPr/>
        <p:txBody>
          <a:bodyPr/>
          <a:lstStyle/>
          <a:p>
            <a:fld id="{7FEE56D6-41D6-EC44-8A67-9ADF2FB55B72}" type="slidenum">
              <a:rPr lang="en-CN" smtClean="0"/>
              <a:t>16</a:t>
            </a:fld>
            <a:endParaRPr lang="en-CN"/>
          </a:p>
        </p:txBody>
      </p:sp>
    </p:spTree>
    <p:extLst>
      <p:ext uri="{BB962C8B-B14F-4D97-AF65-F5344CB8AC3E}">
        <p14:creationId xmlns:p14="http://schemas.microsoft.com/office/powerpoint/2010/main" val="3201288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Modal verb come in front of another verb.</a:t>
            </a:r>
          </a:p>
          <a:p>
            <a:r>
              <a:rPr lang="en-CN" dirty="0"/>
              <a:t>There is not subject verb agreement.</a:t>
            </a:r>
          </a:p>
          <a:p>
            <a:r>
              <a:rPr lang="en-CN" dirty="0"/>
              <a:t>Modals are used to express logical probabilty</a:t>
            </a:r>
          </a:p>
          <a:p>
            <a:r>
              <a:rPr lang="en-CN" dirty="0"/>
              <a:t>In order of strength: must is stronger than might</a:t>
            </a:r>
          </a:p>
        </p:txBody>
      </p:sp>
      <p:sp>
        <p:nvSpPr>
          <p:cNvPr id="4" name="Slide Number Placeholder 3"/>
          <p:cNvSpPr>
            <a:spLocks noGrp="1"/>
          </p:cNvSpPr>
          <p:nvPr>
            <p:ph type="sldNum" sz="quarter" idx="5"/>
          </p:nvPr>
        </p:nvSpPr>
        <p:spPr/>
        <p:txBody>
          <a:bodyPr/>
          <a:lstStyle/>
          <a:p>
            <a:fld id="{7FEE56D6-41D6-EC44-8A67-9ADF2FB55B72}" type="slidenum">
              <a:rPr lang="en-CN" smtClean="0"/>
              <a:t>17</a:t>
            </a:fld>
            <a:endParaRPr lang="en-CN"/>
          </a:p>
        </p:txBody>
      </p:sp>
    </p:spTree>
    <p:extLst>
      <p:ext uri="{BB962C8B-B14F-4D97-AF65-F5344CB8AC3E}">
        <p14:creationId xmlns:p14="http://schemas.microsoft.com/office/powerpoint/2010/main" val="1235919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Sharing without stating that findings are absolute.</a:t>
            </a:r>
          </a:p>
          <a:p>
            <a:pPr marL="0" marR="0" lvl="0" indent="0" algn="l" defTabSz="914400" rtl="0" eaLnBrk="1" fontAlgn="auto" latinLnBrk="0" hangingPunct="1">
              <a:lnSpc>
                <a:spcPct val="100000"/>
              </a:lnSpc>
              <a:spcBef>
                <a:spcPts val="0"/>
              </a:spcBef>
              <a:spcAft>
                <a:spcPts val="0"/>
              </a:spcAft>
              <a:buClrTx/>
              <a:buSzTx/>
              <a:buFontTx/>
              <a:buNone/>
              <a:tabLst/>
              <a:defRPr/>
            </a:pPr>
            <a:r>
              <a:rPr lang="en-CN" dirty="0"/>
              <a:t>Reveal the categorical claim, then ask students to turn it into a hedged claim beore revealing it. Elicit responses. </a:t>
            </a:r>
          </a:p>
          <a:p>
            <a:endParaRPr lang="en-CN" dirty="0"/>
          </a:p>
        </p:txBody>
      </p:sp>
      <p:sp>
        <p:nvSpPr>
          <p:cNvPr id="4" name="Slide Number Placeholder 3"/>
          <p:cNvSpPr>
            <a:spLocks noGrp="1"/>
          </p:cNvSpPr>
          <p:nvPr>
            <p:ph type="sldNum" sz="quarter" idx="5"/>
          </p:nvPr>
        </p:nvSpPr>
        <p:spPr/>
        <p:txBody>
          <a:bodyPr/>
          <a:lstStyle/>
          <a:p>
            <a:fld id="{7FEE56D6-41D6-EC44-8A67-9ADF2FB55B72}" type="slidenum">
              <a:rPr lang="en-CN" smtClean="0"/>
              <a:t>18</a:t>
            </a:fld>
            <a:endParaRPr lang="en-CN"/>
          </a:p>
        </p:txBody>
      </p:sp>
    </p:spTree>
    <p:extLst>
      <p:ext uri="{BB962C8B-B14F-4D97-AF65-F5344CB8AC3E}">
        <p14:creationId xmlns:p14="http://schemas.microsoft.com/office/powerpoint/2010/main" val="1029552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N" dirty="0"/>
              <a:t>In TOK essay writing, hedging prevents the students from sounding overly confident and acknowliging that there are always other perspectives out there that might also be relevant. </a:t>
            </a:r>
          </a:p>
          <a:p>
            <a:pPr marL="17145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Statements such as: “Historians are biased.” imply that this is always the case. Hedge statement would be: “Sometimes, historians are biased.”</a:t>
            </a:r>
            <a:r>
              <a:rPr lang="en-CN" dirty="0">
                <a:effectLst/>
              </a:rPr>
              <a:t> </a:t>
            </a:r>
          </a:p>
          <a:p>
            <a:pPr marL="17145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First statement creates an impression that the student doesn’t quite understand all the nuances of history as an area of knowledge because of the use of generalization (categorical statement).</a:t>
            </a:r>
          </a:p>
          <a:p>
            <a:pPr marL="171450" indent="-171450">
              <a:buFont typeface="Arial" panose="020B0604020202020204" pitchFamily="34" charset="0"/>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By saying “Sometimes, historians are biased” the student is acknowledging that this may be the case, but it is not ALWAYS the case and that good historians are very much aware of their own biases and have developed techniques to  avoid them. </a:t>
            </a:r>
            <a:endParaRPr lang="en-CN" sz="1800" dirty="0">
              <a:effectLst/>
              <a:latin typeface="Calibri" panose="020F0502020204030204" pitchFamily="34" charset="0"/>
              <a:ea typeface="DengXian" panose="02010600030101010101" pitchFamily="2" charset="-122"/>
              <a:cs typeface="Times New Roman" panose="02020603050405020304" pitchFamily="18" charset="0"/>
            </a:endParaRPr>
          </a:p>
          <a:p>
            <a:pPr marL="171450" indent="-171450">
              <a:buFont typeface="Arial" panose="020B0604020202020204" pitchFamily="34" charset="0"/>
              <a:buChar char="•"/>
            </a:pPr>
            <a:endParaRPr lang="en-CN" dirty="0"/>
          </a:p>
          <a:p>
            <a:pPr marL="171450" indent="-171450">
              <a:buFont typeface="Arial" panose="020B0604020202020204" pitchFamily="34" charset="0"/>
              <a:buChar char="•"/>
            </a:pPr>
            <a:endParaRPr lang="en-CN" dirty="0"/>
          </a:p>
        </p:txBody>
      </p:sp>
      <p:sp>
        <p:nvSpPr>
          <p:cNvPr id="4" name="Slide Number Placeholder 3"/>
          <p:cNvSpPr>
            <a:spLocks noGrp="1"/>
          </p:cNvSpPr>
          <p:nvPr>
            <p:ph type="sldNum" sz="quarter" idx="5"/>
          </p:nvPr>
        </p:nvSpPr>
        <p:spPr/>
        <p:txBody>
          <a:bodyPr/>
          <a:lstStyle/>
          <a:p>
            <a:fld id="{7FEE56D6-41D6-EC44-8A67-9ADF2FB55B72}" type="slidenum">
              <a:rPr lang="en-CN" smtClean="0"/>
              <a:t>19</a:t>
            </a:fld>
            <a:endParaRPr lang="en-CN"/>
          </a:p>
        </p:txBody>
      </p:sp>
    </p:spTree>
    <p:extLst>
      <p:ext uri="{BB962C8B-B14F-4D97-AF65-F5344CB8AC3E}">
        <p14:creationId xmlns:p14="http://schemas.microsoft.com/office/powerpoint/2010/main" val="3129210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Pick an essay title and write an answer using a hedging technique.</a:t>
            </a:r>
          </a:p>
          <a:p>
            <a:r>
              <a:rPr lang="en-CN" dirty="0"/>
              <a:t>Elicit reponses at random.</a:t>
            </a:r>
          </a:p>
          <a:p>
            <a:endParaRPr lang="en-CN" dirty="0"/>
          </a:p>
        </p:txBody>
      </p:sp>
      <p:sp>
        <p:nvSpPr>
          <p:cNvPr id="4" name="Slide Number Placeholder 3"/>
          <p:cNvSpPr>
            <a:spLocks noGrp="1"/>
          </p:cNvSpPr>
          <p:nvPr>
            <p:ph type="sldNum" sz="quarter" idx="5"/>
          </p:nvPr>
        </p:nvSpPr>
        <p:spPr/>
        <p:txBody>
          <a:bodyPr/>
          <a:lstStyle/>
          <a:p>
            <a:fld id="{7FEE56D6-41D6-EC44-8A67-9ADF2FB55B72}" type="slidenum">
              <a:rPr lang="en-CN" smtClean="0"/>
              <a:t>20</a:t>
            </a:fld>
            <a:endParaRPr lang="en-CN"/>
          </a:p>
        </p:txBody>
      </p:sp>
    </p:spTree>
    <p:extLst>
      <p:ext uri="{BB962C8B-B14F-4D97-AF65-F5344CB8AC3E}">
        <p14:creationId xmlns:p14="http://schemas.microsoft.com/office/powerpoint/2010/main" val="2348920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Elicit reponses at random.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DengXian" panose="02010600030101010101" pitchFamily="2" charset="-122"/>
                <a:cs typeface="Times New Roman" panose="02020603050405020304" pitchFamily="18" charset="0"/>
              </a:rPr>
              <a:t>Hedging technique can help you get a better grade in your essays. That should stimulate some interest! </a:t>
            </a:r>
            <a:endParaRPr lang="en-CN" sz="18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N" dirty="0"/>
          </a:p>
        </p:txBody>
      </p:sp>
      <p:sp>
        <p:nvSpPr>
          <p:cNvPr id="4" name="Slide Number Placeholder 3"/>
          <p:cNvSpPr>
            <a:spLocks noGrp="1"/>
          </p:cNvSpPr>
          <p:nvPr>
            <p:ph type="sldNum" sz="quarter" idx="5"/>
          </p:nvPr>
        </p:nvSpPr>
        <p:spPr/>
        <p:txBody>
          <a:bodyPr/>
          <a:lstStyle/>
          <a:p>
            <a:fld id="{7FEE56D6-41D6-EC44-8A67-9ADF2FB55B72}" type="slidenum">
              <a:rPr lang="en-CN" smtClean="0"/>
              <a:t>21</a:t>
            </a:fld>
            <a:endParaRPr lang="en-CN"/>
          </a:p>
        </p:txBody>
      </p:sp>
    </p:spTree>
    <p:extLst>
      <p:ext uri="{BB962C8B-B14F-4D97-AF65-F5344CB8AC3E}">
        <p14:creationId xmlns:p14="http://schemas.microsoft.com/office/powerpoint/2010/main" val="600369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Point out that some students already use this technique. They need to understand why hedging is important in academic writing.</a:t>
            </a:r>
          </a:p>
          <a:p>
            <a:r>
              <a:rPr lang="en-CN" dirty="0"/>
              <a:t>The students who don’t know what hedging is, or how to use it, will learn to do it in this lesson.</a:t>
            </a:r>
          </a:p>
        </p:txBody>
      </p:sp>
      <p:sp>
        <p:nvSpPr>
          <p:cNvPr id="4" name="Slide Number Placeholder 3"/>
          <p:cNvSpPr>
            <a:spLocks noGrp="1"/>
          </p:cNvSpPr>
          <p:nvPr>
            <p:ph type="sldNum" sz="quarter" idx="5"/>
          </p:nvPr>
        </p:nvSpPr>
        <p:spPr/>
        <p:txBody>
          <a:bodyPr/>
          <a:lstStyle/>
          <a:p>
            <a:fld id="{7FEE56D6-41D6-EC44-8A67-9ADF2FB55B72}" type="slidenum">
              <a:rPr lang="en-CN" smtClean="0"/>
              <a:t>2</a:t>
            </a:fld>
            <a:endParaRPr lang="en-CN"/>
          </a:p>
        </p:txBody>
      </p:sp>
    </p:spTree>
    <p:extLst>
      <p:ext uri="{BB962C8B-B14F-4D97-AF65-F5344CB8AC3E}">
        <p14:creationId xmlns:p14="http://schemas.microsoft.com/office/powerpoint/2010/main" val="256614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Ask the students to turn to the person next to them and explain:</a:t>
            </a:r>
          </a:p>
          <a:p>
            <a:pPr marL="228600" indent="-228600">
              <a:buFont typeface="+mj-lt"/>
              <a:buAutoNum type="arabicPeriod"/>
            </a:pPr>
            <a:r>
              <a:rPr lang="en-CN" dirty="0"/>
              <a:t>What is academic writing?</a:t>
            </a:r>
          </a:p>
          <a:p>
            <a:pPr marL="228600" indent="-228600">
              <a:buFont typeface="+mj-lt"/>
              <a:buAutoNum type="arabicPeriod"/>
            </a:pPr>
            <a:r>
              <a:rPr lang="en-CN" dirty="0"/>
              <a:t>How is academic writing different from just writing?</a:t>
            </a:r>
          </a:p>
          <a:p>
            <a:r>
              <a:rPr lang="en-CN" dirty="0"/>
              <a:t>Revel the defintion and ask students to write it down on the handout.</a:t>
            </a:r>
          </a:p>
          <a:p>
            <a:r>
              <a:rPr lang="en-CN" dirty="0"/>
              <a:t>Ask them to give examples of academic writing they’ve had to do in IBDP so far: EE, TOK essay, history essays, lab reports etc.</a:t>
            </a:r>
          </a:p>
        </p:txBody>
      </p:sp>
      <p:sp>
        <p:nvSpPr>
          <p:cNvPr id="4" name="Slide Number Placeholder 3"/>
          <p:cNvSpPr>
            <a:spLocks noGrp="1"/>
          </p:cNvSpPr>
          <p:nvPr>
            <p:ph type="sldNum" sz="quarter" idx="5"/>
          </p:nvPr>
        </p:nvSpPr>
        <p:spPr/>
        <p:txBody>
          <a:bodyPr/>
          <a:lstStyle/>
          <a:p>
            <a:fld id="{7FEE56D6-41D6-EC44-8A67-9ADF2FB55B72}" type="slidenum">
              <a:rPr lang="en-CN" smtClean="0"/>
              <a:t>3</a:t>
            </a:fld>
            <a:endParaRPr lang="en-CN"/>
          </a:p>
        </p:txBody>
      </p:sp>
    </p:spTree>
    <p:extLst>
      <p:ext uri="{BB962C8B-B14F-4D97-AF65-F5344CB8AC3E}">
        <p14:creationId xmlns:p14="http://schemas.microsoft.com/office/powerpoint/2010/main" val="66155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Point out that certainty is one of 12 TOK concepts and therefore very importan part of critical thinking process. Scientist never say that they are 100% certain about something. Why? Beause there is always a possibiltiy that new things will be discovered that will show another aspect of an issue. Scientists will say: “With the data that we have at the moment, this is what we think is happening.” Or “We can say this with 97% of certainty. Never 100%</a:t>
            </a:r>
          </a:p>
          <a:p>
            <a:r>
              <a:rPr lang="en-CN" u="none" dirty="0">
                <a:solidFill>
                  <a:schemeClr val="tx1"/>
                </a:solidFill>
              </a:rPr>
              <a:t>Look at the quote. What did Pliny the Elder mean?</a:t>
            </a:r>
          </a:p>
          <a:p>
            <a:r>
              <a:rPr lang="en-US" u="none" dirty="0">
                <a:solidFill>
                  <a:schemeClr val="tx1"/>
                </a:solidFill>
              </a:rPr>
              <a:t>He was a Roman author, naturalist and natural philosopher. </a:t>
            </a:r>
            <a:endParaRPr lang="en-CN" u="none" dirty="0">
              <a:solidFill>
                <a:schemeClr val="tx1"/>
              </a:solidFill>
            </a:endParaRPr>
          </a:p>
        </p:txBody>
      </p:sp>
      <p:sp>
        <p:nvSpPr>
          <p:cNvPr id="4" name="Slide Number Placeholder 3"/>
          <p:cNvSpPr>
            <a:spLocks noGrp="1"/>
          </p:cNvSpPr>
          <p:nvPr>
            <p:ph type="sldNum" sz="quarter" idx="5"/>
          </p:nvPr>
        </p:nvSpPr>
        <p:spPr/>
        <p:txBody>
          <a:bodyPr/>
          <a:lstStyle/>
          <a:p>
            <a:fld id="{7FEE56D6-41D6-EC44-8A67-9ADF2FB55B72}" type="slidenum">
              <a:rPr lang="en-CN" smtClean="0"/>
              <a:t>4</a:t>
            </a:fld>
            <a:endParaRPr lang="en-CN"/>
          </a:p>
        </p:txBody>
      </p:sp>
    </p:spTree>
    <p:extLst>
      <p:ext uri="{BB962C8B-B14F-4D97-AF65-F5344CB8AC3E}">
        <p14:creationId xmlns:p14="http://schemas.microsoft.com/office/powerpoint/2010/main" val="2215009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N" dirty="0"/>
              <a:t>Ask students to indicate with their thumbs up or down which one of these 3 is an explanation of Hedging. Reveal images one by one.</a:t>
            </a:r>
          </a:p>
          <a:p>
            <a:pPr marL="228600" indent="-228600">
              <a:buAutoNum type="arabicPeriod"/>
            </a:pPr>
            <a:r>
              <a:rPr lang="en-CN" dirty="0"/>
              <a:t>Cutting a hedge.</a:t>
            </a:r>
          </a:p>
          <a:p>
            <a:pPr marL="228600" indent="-228600">
              <a:buAutoNum type="arabicPeriod"/>
            </a:pPr>
            <a:r>
              <a:rPr lang="en-CN" dirty="0"/>
              <a:t>Playing safe by covering lots of different areas so that it’s harder to lose.</a:t>
            </a:r>
          </a:p>
          <a:p>
            <a:pPr marL="228600" indent="-228600">
              <a:buAutoNum type="arabicPeriod"/>
            </a:pPr>
            <a:r>
              <a:rPr lang="en-CN" dirty="0"/>
              <a:t>Writing in a way that puts forward your ideas, without saying that you are 100% certain.</a:t>
            </a:r>
          </a:p>
        </p:txBody>
      </p:sp>
      <p:sp>
        <p:nvSpPr>
          <p:cNvPr id="4" name="Slide Number Placeholder 3"/>
          <p:cNvSpPr>
            <a:spLocks noGrp="1"/>
          </p:cNvSpPr>
          <p:nvPr>
            <p:ph type="sldNum" sz="quarter" idx="5"/>
          </p:nvPr>
        </p:nvSpPr>
        <p:spPr/>
        <p:txBody>
          <a:bodyPr/>
          <a:lstStyle/>
          <a:p>
            <a:fld id="{7FEE56D6-41D6-EC44-8A67-9ADF2FB55B72}" type="slidenum">
              <a:rPr lang="en-CN" smtClean="0"/>
              <a:t>5</a:t>
            </a:fld>
            <a:endParaRPr lang="en-CN"/>
          </a:p>
        </p:txBody>
      </p:sp>
    </p:spTree>
    <p:extLst>
      <p:ext uri="{BB962C8B-B14F-4D97-AF65-F5344CB8AC3E}">
        <p14:creationId xmlns:p14="http://schemas.microsoft.com/office/powerpoint/2010/main" val="3371324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What effect do these two statement have on you as a reader? </a:t>
            </a:r>
          </a:p>
          <a:p>
            <a:r>
              <a:rPr lang="en-CN" dirty="0"/>
              <a:t>How are they different?</a:t>
            </a:r>
          </a:p>
        </p:txBody>
      </p:sp>
      <p:sp>
        <p:nvSpPr>
          <p:cNvPr id="4" name="Slide Number Placeholder 3"/>
          <p:cNvSpPr>
            <a:spLocks noGrp="1"/>
          </p:cNvSpPr>
          <p:nvPr>
            <p:ph type="sldNum" sz="quarter" idx="5"/>
          </p:nvPr>
        </p:nvSpPr>
        <p:spPr/>
        <p:txBody>
          <a:bodyPr/>
          <a:lstStyle/>
          <a:p>
            <a:fld id="{7FEE56D6-41D6-EC44-8A67-9ADF2FB55B72}" type="slidenum">
              <a:rPr lang="en-CN" smtClean="0"/>
              <a:t>6</a:t>
            </a:fld>
            <a:endParaRPr lang="en-CN"/>
          </a:p>
        </p:txBody>
      </p:sp>
    </p:spTree>
    <p:extLst>
      <p:ext uri="{BB962C8B-B14F-4D97-AF65-F5344CB8AC3E}">
        <p14:creationId xmlns:p14="http://schemas.microsoft.com/office/powerpoint/2010/main" val="2426800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Ask the students to write down the defintion. </a:t>
            </a:r>
          </a:p>
        </p:txBody>
      </p:sp>
      <p:sp>
        <p:nvSpPr>
          <p:cNvPr id="4" name="Slide Number Placeholder 3"/>
          <p:cNvSpPr>
            <a:spLocks noGrp="1"/>
          </p:cNvSpPr>
          <p:nvPr>
            <p:ph type="sldNum" sz="quarter" idx="5"/>
          </p:nvPr>
        </p:nvSpPr>
        <p:spPr/>
        <p:txBody>
          <a:bodyPr/>
          <a:lstStyle/>
          <a:p>
            <a:fld id="{7FEE56D6-41D6-EC44-8A67-9ADF2FB55B72}" type="slidenum">
              <a:rPr lang="en-CN" smtClean="0"/>
              <a:t>7</a:t>
            </a:fld>
            <a:endParaRPr lang="en-CN"/>
          </a:p>
        </p:txBody>
      </p:sp>
    </p:spTree>
    <p:extLst>
      <p:ext uri="{BB962C8B-B14F-4D97-AF65-F5344CB8AC3E}">
        <p14:creationId xmlns:p14="http://schemas.microsoft.com/office/powerpoint/2010/main" val="1924833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Hedging allows the writer to be c</a:t>
            </a:r>
            <a:r>
              <a:rPr lang="en-CN" dirty="0"/>
              <a:t>onfidently uncertain.</a:t>
            </a:r>
          </a:p>
          <a:p>
            <a:endParaRPr lang="en-CN" dirty="0"/>
          </a:p>
        </p:txBody>
      </p:sp>
      <p:sp>
        <p:nvSpPr>
          <p:cNvPr id="4" name="Slide Number Placeholder 3"/>
          <p:cNvSpPr>
            <a:spLocks noGrp="1"/>
          </p:cNvSpPr>
          <p:nvPr>
            <p:ph type="sldNum" sz="quarter" idx="5"/>
          </p:nvPr>
        </p:nvSpPr>
        <p:spPr/>
        <p:txBody>
          <a:bodyPr/>
          <a:lstStyle/>
          <a:p>
            <a:fld id="{7FEE56D6-41D6-EC44-8A67-9ADF2FB55B72}" type="slidenum">
              <a:rPr lang="en-CN" smtClean="0"/>
              <a:t>8</a:t>
            </a:fld>
            <a:endParaRPr lang="en-CN"/>
          </a:p>
        </p:txBody>
      </p:sp>
    </p:spTree>
    <p:extLst>
      <p:ext uri="{BB962C8B-B14F-4D97-AF65-F5344CB8AC3E}">
        <p14:creationId xmlns:p14="http://schemas.microsoft.com/office/powerpoint/2010/main" val="2791344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DengXian" panose="02010600030101010101" pitchFamily="2" charset="-122"/>
                <a:cs typeface="Times New Roman" panose="02020603050405020304" pitchFamily="18" charset="0"/>
              </a:rPr>
              <a:t>Without hedging we write in black and white. We are either 100% certain that what we are saying is right or we not certain at all. </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For example: Replication is never necessary in the production of knowledge. </a:t>
            </a:r>
            <a:endParaRPr lang="en-CN" dirty="0"/>
          </a:p>
        </p:txBody>
      </p:sp>
      <p:sp>
        <p:nvSpPr>
          <p:cNvPr id="4" name="Slide Number Placeholder 3"/>
          <p:cNvSpPr>
            <a:spLocks noGrp="1"/>
          </p:cNvSpPr>
          <p:nvPr>
            <p:ph type="sldNum" sz="quarter" idx="5"/>
          </p:nvPr>
        </p:nvSpPr>
        <p:spPr/>
        <p:txBody>
          <a:bodyPr/>
          <a:lstStyle/>
          <a:p>
            <a:fld id="{7FEE56D6-41D6-EC44-8A67-9ADF2FB55B72}" type="slidenum">
              <a:rPr lang="en-CN" smtClean="0"/>
              <a:t>10</a:t>
            </a:fld>
            <a:endParaRPr lang="en-CN"/>
          </a:p>
        </p:txBody>
      </p:sp>
    </p:spTree>
    <p:extLst>
      <p:ext uri="{BB962C8B-B14F-4D97-AF65-F5344CB8AC3E}">
        <p14:creationId xmlns:p14="http://schemas.microsoft.com/office/powerpoint/2010/main" val="825752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9D401-BC15-4807-4074-BB53D226C7E4}"/>
              </a:ext>
            </a:extLst>
          </p:cNvPr>
          <p:cNvSpPr>
            <a:spLocks noGrp="1"/>
          </p:cNvSpPr>
          <p:nvPr>
            <p:ph type="ctrTitle"/>
          </p:nvPr>
        </p:nvSpPr>
        <p:spPr/>
        <p:txBody>
          <a:bodyPr>
            <a:normAutofit fontScale="90000"/>
          </a:bodyPr>
          <a:lstStyle/>
          <a:p>
            <a:pPr algn="ctr"/>
            <a:r>
              <a:rPr lang="en-US" dirty="0"/>
              <a:t>H</a:t>
            </a:r>
            <a:r>
              <a:rPr lang="en-CN" dirty="0"/>
              <a:t>edging </a:t>
            </a:r>
            <a:br>
              <a:rPr lang="en-CN" dirty="0"/>
            </a:br>
            <a:r>
              <a:rPr lang="en-CN" dirty="0"/>
              <a:t>in </a:t>
            </a:r>
            <a:br>
              <a:rPr lang="en-CN" dirty="0"/>
            </a:br>
            <a:r>
              <a:rPr lang="en-CN" dirty="0"/>
              <a:t>academic writing</a:t>
            </a:r>
          </a:p>
        </p:txBody>
      </p:sp>
      <p:sp>
        <p:nvSpPr>
          <p:cNvPr id="3" name="Subtitle 2">
            <a:extLst>
              <a:ext uri="{FF2B5EF4-FFF2-40B4-BE49-F238E27FC236}">
                <a16:creationId xmlns:a16="http://schemas.microsoft.com/office/drawing/2014/main" id="{F4D53AFA-10BF-B599-E4D9-2987A5978717}"/>
              </a:ext>
            </a:extLst>
          </p:cNvPr>
          <p:cNvSpPr>
            <a:spLocks noGrp="1"/>
          </p:cNvSpPr>
          <p:nvPr>
            <p:ph type="subTitle" idx="1"/>
          </p:nvPr>
        </p:nvSpPr>
        <p:spPr/>
        <p:txBody>
          <a:bodyPr/>
          <a:lstStyle/>
          <a:p>
            <a:pPr algn="ctr"/>
            <a:r>
              <a:rPr lang="en-US" dirty="0"/>
              <a:t>By </a:t>
            </a:r>
            <a:r>
              <a:rPr lang="en-US" dirty="0" err="1"/>
              <a:t>Ms</a:t>
            </a:r>
            <a:r>
              <a:rPr lang="en-US" dirty="0"/>
              <a:t> </a:t>
            </a:r>
            <a:r>
              <a:rPr lang="en-US" dirty="0" err="1"/>
              <a:t>jackson</a:t>
            </a:r>
            <a:endParaRPr lang="en-CN" dirty="0"/>
          </a:p>
        </p:txBody>
      </p:sp>
    </p:spTree>
    <p:extLst>
      <p:ext uri="{BB962C8B-B14F-4D97-AF65-F5344CB8AC3E}">
        <p14:creationId xmlns:p14="http://schemas.microsoft.com/office/powerpoint/2010/main" val="718536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74FE-37EA-BC0E-2029-E712D95C7D1B}"/>
              </a:ext>
            </a:extLst>
          </p:cNvPr>
          <p:cNvSpPr>
            <a:spLocks noGrp="1"/>
          </p:cNvSpPr>
          <p:nvPr>
            <p:ph type="title"/>
          </p:nvPr>
        </p:nvSpPr>
        <p:spPr/>
        <p:txBody>
          <a:bodyPr/>
          <a:lstStyle/>
          <a:p>
            <a:endParaRPr lang="en-CN"/>
          </a:p>
        </p:txBody>
      </p:sp>
      <p:pic>
        <p:nvPicPr>
          <p:cNvPr id="5" name="Content Placeholder 4">
            <a:extLst>
              <a:ext uri="{FF2B5EF4-FFF2-40B4-BE49-F238E27FC236}">
                <a16:creationId xmlns:a16="http://schemas.microsoft.com/office/drawing/2014/main" id="{51C06C98-67ED-075D-98B4-991CED03027B}"/>
              </a:ext>
            </a:extLst>
          </p:cNvPr>
          <p:cNvPicPr>
            <a:picLocks noGrp="1" noChangeAspect="1"/>
          </p:cNvPicPr>
          <p:nvPr>
            <p:ph idx="1"/>
          </p:nvPr>
        </p:nvPicPr>
        <p:blipFill>
          <a:blip r:embed="rId3"/>
          <a:stretch>
            <a:fillRect/>
          </a:stretch>
        </p:blipFill>
        <p:spPr>
          <a:xfrm>
            <a:off x="-1110343" y="-216693"/>
            <a:ext cx="13569043" cy="8141426"/>
          </a:xfrm>
        </p:spPr>
      </p:pic>
    </p:spTree>
    <p:extLst>
      <p:ext uri="{BB962C8B-B14F-4D97-AF65-F5344CB8AC3E}">
        <p14:creationId xmlns:p14="http://schemas.microsoft.com/office/powerpoint/2010/main" val="1830568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2C192-4992-A408-5946-5D90C97030D7}"/>
              </a:ext>
            </a:extLst>
          </p:cNvPr>
          <p:cNvSpPr>
            <a:spLocks noGrp="1"/>
          </p:cNvSpPr>
          <p:nvPr>
            <p:ph type="title"/>
          </p:nvPr>
        </p:nvSpPr>
        <p:spPr/>
        <p:txBody>
          <a:bodyPr/>
          <a:lstStyle/>
          <a:p>
            <a:endParaRPr lang="en-CN"/>
          </a:p>
        </p:txBody>
      </p:sp>
      <p:pic>
        <p:nvPicPr>
          <p:cNvPr id="9" name="Content Placeholder 8">
            <a:extLst>
              <a:ext uri="{FF2B5EF4-FFF2-40B4-BE49-F238E27FC236}">
                <a16:creationId xmlns:a16="http://schemas.microsoft.com/office/drawing/2014/main" id="{3CC1450C-F4DC-7C6D-D30A-7C190DFBB6AF}"/>
              </a:ext>
            </a:extLst>
          </p:cNvPr>
          <p:cNvPicPr>
            <a:picLocks noGrp="1" noChangeAspect="1"/>
          </p:cNvPicPr>
          <p:nvPr>
            <p:ph idx="1"/>
          </p:nvPr>
        </p:nvPicPr>
        <p:blipFill>
          <a:blip r:embed="rId3"/>
          <a:stretch>
            <a:fillRect/>
          </a:stretch>
        </p:blipFill>
        <p:spPr>
          <a:xfrm>
            <a:off x="-260482" y="0"/>
            <a:ext cx="12604882" cy="7239290"/>
          </a:xfrm>
        </p:spPr>
      </p:pic>
    </p:spTree>
    <p:extLst>
      <p:ext uri="{BB962C8B-B14F-4D97-AF65-F5344CB8AC3E}">
        <p14:creationId xmlns:p14="http://schemas.microsoft.com/office/powerpoint/2010/main" val="4189867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9A6FB-3944-817F-3AE3-7595960E357C}"/>
              </a:ext>
            </a:extLst>
          </p:cNvPr>
          <p:cNvSpPr>
            <a:spLocks noGrp="1"/>
          </p:cNvSpPr>
          <p:nvPr>
            <p:ph type="title"/>
          </p:nvPr>
        </p:nvSpPr>
        <p:spPr/>
        <p:txBody>
          <a:bodyPr/>
          <a:lstStyle/>
          <a:p>
            <a:pPr algn="ctr"/>
            <a:r>
              <a:rPr lang="en-US" dirty="0"/>
              <a:t>H</a:t>
            </a:r>
            <a:r>
              <a:rPr lang="en-CN" dirty="0"/>
              <a:t>edging techniques</a:t>
            </a:r>
          </a:p>
        </p:txBody>
      </p:sp>
      <p:sp>
        <p:nvSpPr>
          <p:cNvPr id="3" name="Content Placeholder 2">
            <a:extLst>
              <a:ext uri="{FF2B5EF4-FFF2-40B4-BE49-F238E27FC236}">
                <a16:creationId xmlns:a16="http://schemas.microsoft.com/office/drawing/2014/main" id="{C6380FB8-EBD7-4C44-8FBD-05B2929A72CD}"/>
              </a:ext>
            </a:extLst>
          </p:cNvPr>
          <p:cNvSpPr>
            <a:spLocks noGrp="1"/>
          </p:cNvSpPr>
          <p:nvPr>
            <p:ph idx="1"/>
          </p:nvPr>
        </p:nvSpPr>
        <p:spPr/>
        <p:txBody>
          <a:bodyPr>
            <a:norm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Use of lexical verbs</a:t>
            </a:r>
            <a:r>
              <a:rPr lang="en-CN" sz="2400" dirty="0">
                <a:effectLst/>
              </a:rPr>
              <a:t> </a:t>
            </a:r>
          </a:p>
          <a:p>
            <a:r>
              <a:rPr lang="en-US" sz="2400" dirty="0">
                <a:effectLst/>
                <a:latin typeface="Calibri" panose="020F0502020204030204" pitchFamily="34" charset="0"/>
                <a:ea typeface="DengXian" panose="02010600030101010101" pitchFamily="2" charset="-122"/>
                <a:cs typeface="Times New Roman" panose="02020603050405020304" pitchFamily="18" charset="0"/>
              </a:rPr>
              <a:t>Use of adverbs</a:t>
            </a:r>
          </a:p>
          <a:p>
            <a:r>
              <a:rPr lang="en-US" sz="2400" dirty="0">
                <a:effectLst/>
                <a:latin typeface="Calibri" panose="020F0502020204030204" pitchFamily="34" charset="0"/>
                <a:ea typeface="DengXian" panose="02010600030101010101" pitchFamily="2" charset="-122"/>
                <a:cs typeface="Times New Roman" panose="02020603050405020304" pitchFamily="18" charset="0"/>
              </a:rPr>
              <a:t>Use of modal verbs</a:t>
            </a:r>
            <a:endParaRPr lang="en-CN" sz="2400" dirty="0"/>
          </a:p>
        </p:txBody>
      </p:sp>
      <p:pic>
        <p:nvPicPr>
          <p:cNvPr id="5" name="Picture 4">
            <a:extLst>
              <a:ext uri="{FF2B5EF4-FFF2-40B4-BE49-F238E27FC236}">
                <a16:creationId xmlns:a16="http://schemas.microsoft.com/office/drawing/2014/main" id="{E5B3022A-7EE5-7024-EEB5-13356B84EDBE}"/>
              </a:ext>
            </a:extLst>
          </p:cNvPr>
          <p:cNvPicPr>
            <a:picLocks noChangeAspect="1"/>
          </p:cNvPicPr>
          <p:nvPr/>
        </p:nvPicPr>
        <p:blipFill>
          <a:blip r:embed="rId3"/>
          <a:stretch>
            <a:fillRect/>
          </a:stretch>
        </p:blipFill>
        <p:spPr>
          <a:xfrm>
            <a:off x="5548923" y="2015732"/>
            <a:ext cx="5335954" cy="4001966"/>
          </a:xfrm>
          <a:prstGeom prst="rect">
            <a:avLst/>
          </a:prstGeom>
        </p:spPr>
      </p:pic>
    </p:spTree>
    <p:extLst>
      <p:ext uri="{BB962C8B-B14F-4D97-AF65-F5344CB8AC3E}">
        <p14:creationId xmlns:p14="http://schemas.microsoft.com/office/powerpoint/2010/main" val="316876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3E673-EC7F-D39C-83EF-E94780B9303E}"/>
              </a:ext>
            </a:extLst>
          </p:cNvPr>
          <p:cNvSpPr>
            <a:spLocks noGrp="1"/>
          </p:cNvSpPr>
          <p:nvPr>
            <p:ph type="title"/>
          </p:nvPr>
        </p:nvSpPr>
        <p:spPr/>
        <p:txBody>
          <a:bodyPr/>
          <a:lstStyle/>
          <a:p>
            <a:pPr algn="ctr"/>
            <a:r>
              <a:rPr lang="en-US" dirty="0"/>
              <a:t>Use of </a:t>
            </a:r>
            <a:r>
              <a:rPr lang="en-CN" dirty="0"/>
              <a:t>lexical verbs</a:t>
            </a:r>
          </a:p>
        </p:txBody>
      </p:sp>
      <p:sp>
        <p:nvSpPr>
          <p:cNvPr id="3" name="Content Placeholder 2">
            <a:extLst>
              <a:ext uri="{FF2B5EF4-FFF2-40B4-BE49-F238E27FC236}">
                <a16:creationId xmlns:a16="http://schemas.microsoft.com/office/drawing/2014/main" id="{2D208704-AD5F-7857-870A-D2C85A94DAD6}"/>
              </a:ext>
            </a:extLst>
          </p:cNvPr>
          <p:cNvSpPr>
            <a:spLocks noGrp="1"/>
          </p:cNvSpPr>
          <p:nvPr>
            <p:ph idx="1"/>
          </p:nvPr>
        </p:nvSpPr>
        <p:spPr/>
        <p:txBody>
          <a:bodyPr>
            <a:normAutofit fontScale="92500" lnSpcReduction="20000"/>
          </a:bodyPr>
          <a:lstStyle/>
          <a:p>
            <a:r>
              <a:rPr lang="en-US" dirty="0"/>
              <a:t>I</a:t>
            </a:r>
            <a:r>
              <a:rPr lang="en-CN" dirty="0"/>
              <a:t>ndicate </a:t>
            </a:r>
          </a:p>
          <a:p>
            <a:r>
              <a:rPr lang="en-CN" dirty="0"/>
              <a:t>Propose</a:t>
            </a:r>
          </a:p>
          <a:p>
            <a:r>
              <a:rPr lang="en-CN" dirty="0"/>
              <a:t>Assume</a:t>
            </a:r>
          </a:p>
          <a:p>
            <a:r>
              <a:rPr lang="en-CN" dirty="0"/>
              <a:t>Estimate</a:t>
            </a:r>
          </a:p>
          <a:p>
            <a:r>
              <a:rPr lang="en-US" dirty="0"/>
              <a:t>S</a:t>
            </a:r>
            <a:r>
              <a:rPr lang="en-CN" dirty="0"/>
              <a:t>uggest</a:t>
            </a:r>
          </a:p>
          <a:p>
            <a:r>
              <a:rPr lang="en-CN" dirty="0"/>
              <a:t>Appear</a:t>
            </a:r>
          </a:p>
          <a:p>
            <a:r>
              <a:rPr lang="en-US" dirty="0"/>
              <a:t>T</a:t>
            </a:r>
            <a:r>
              <a:rPr lang="en-CN" dirty="0"/>
              <a:t>end to</a:t>
            </a:r>
          </a:p>
          <a:p>
            <a:r>
              <a:rPr lang="en-US" dirty="0"/>
              <a:t>D</a:t>
            </a:r>
            <a:r>
              <a:rPr lang="en-CN" dirty="0"/>
              <a:t>oubt</a:t>
            </a:r>
          </a:p>
          <a:p>
            <a:pPr marL="0" indent="0">
              <a:buNone/>
            </a:pPr>
            <a:endParaRPr lang="en-CN" dirty="0"/>
          </a:p>
        </p:txBody>
      </p:sp>
      <p:pic>
        <p:nvPicPr>
          <p:cNvPr id="5" name="Picture 4">
            <a:extLst>
              <a:ext uri="{FF2B5EF4-FFF2-40B4-BE49-F238E27FC236}">
                <a16:creationId xmlns:a16="http://schemas.microsoft.com/office/drawing/2014/main" id="{7A8BEAF9-4584-6EEE-7CCD-E2BE5F4C1A69}"/>
              </a:ext>
            </a:extLst>
          </p:cNvPr>
          <p:cNvPicPr>
            <a:picLocks noChangeAspect="1"/>
          </p:cNvPicPr>
          <p:nvPr/>
        </p:nvPicPr>
        <p:blipFill>
          <a:blip r:embed="rId2"/>
          <a:stretch>
            <a:fillRect/>
          </a:stretch>
        </p:blipFill>
        <p:spPr>
          <a:xfrm>
            <a:off x="4886568" y="2015733"/>
            <a:ext cx="5136664" cy="3449998"/>
          </a:xfrm>
          <a:prstGeom prst="rect">
            <a:avLst/>
          </a:prstGeom>
        </p:spPr>
      </p:pic>
    </p:spTree>
    <p:extLst>
      <p:ext uri="{BB962C8B-B14F-4D97-AF65-F5344CB8AC3E}">
        <p14:creationId xmlns:p14="http://schemas.microsoft.com/office/powerpoint/2010/main" val="413951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5EB2E-0C37-66A0-1290-48F8609FBB57}"/>
              </a:ext>
            </a:extLst>
          </p:cNvPr>
          <p:cNvSpPr>
            <a:spLocks noGrp="1"/>
          </p:cNvSpPr>
          <p:nvPr>
            <p:ph type="title"/>
          </p:nvPr>
        </p:nvSpPr>
        <p:spPr/>
        <p:txBody>
          <a:bodyPr/>
          <a:lstStyle/>
          <a:p>
            <a:pPr algn="ctr"/>
            <a:r>
              <a:rPr lang="en-CN" dirty="0"/>
              <a:t>example </a:t>
            </a:r>
          </a:p>
        </p:txBody>
      </p:sp>
      <p:sp>
        <p:nvSpPr>
          <p:cNvPr id="3" name="Content Placeholder 2">
            <a:extLst>
              <a:ext uri="{FF2B5EF4-FFF2-40B4-BE49-F238E27FC236}">
                <a16:creationId xmlns:a16="http://schemas.microsoft.com/office/drawing/2014/main" id="{02E53DB1-A8D2-9766-3E0A-D7792CCD871B}"/>
              </a:ext>
            </a:extLst>
          </p:cNvPr>
          <p:cNvSpPr>
            <a:spLocks noGrp="1"/>
          </p:cNvSpPr>
          <p:nvPr>
            <p:ph idx="1"/>
          </p:nvPr>
        </p:nvSpPr>
        <p:spPr>
          <a:xfrm>
            <a:off x="0" y="1853754"/>
            <a:ext cx="12191999" cy="2658277"/>
          </a:xfrm>
        </p:spPr>
        <p:txBody>
          <a:bodyPr/>
          <a:lstStyle/>
          <a:p>
            <a:r>
              <a:rPr lang="en-CN" dirty="0"/>
              <a:t>CATEGORICAL CLAIM:</a:t>
            </a:r>
          </a:p>
          <a:p>
            <a:r>
              <a:rPr lang="en-CN" dirty="0"/>
              <a:t>The study </a:t>
            </a:r>
            <a:r>
              <a:rPr lang="en-CN" dirty="0">
                <a:solidFill>
                  <a:srgbClr val="FF0000"/>
                </a:solidFill>
              </a:rPr>
              <a:t>proves</a:t>
            </a:r>
            <a:r>
              <a:rPr lang="en-CN" dirty="0"/>
              <a:t> the link between smoking and lung cancer.</a:t>
            </a:r>
          </a:p>
          <a:p>
            <a:r>
              <a:rPr lang="en-CN" dirty="0"/>
              <a:t>HEDGED CLAIM:</a:t>
            </a:r>
          </a:p>
          <a:p>
            <a:r>
              <a:rPr lang="en-CN" dirty="0"/>
              <a:t>They study </a:t>
            </a:r>
            <a:r>
              <a:rPr lang="en-CN" dirty="0">
                <a:solidFill>
                  <a:srgbClr val="FF0000"/>
                </a:solidFill>
              </a:rPr>
              <a:t>indicates</a:t>
            </a:r>
            <a:r>
              <a:rPr lang="en-CN" dirty="0"/>
              <a:t> a possible link between smoking and luncg cancer.</a:t>
            </a:r>
          </a:p>
        </p:txBody>
      </p:sp>
      <p:pic>
        <p:nvPicPr>
          <p:cNvPr id="5" name="Picture 4">
            <a:extLst>
              <a:ext uri="{FF2B5EF4-FFF2-40B4-BE49-F238E27FC236}">
                <a16:creationId xmlns:a16="http://schemas.microsoft.com/office/drawing/2014/main" id="{9F3A108B-C842-073B-C03F-25BB4F9A0F9E}"/>
              </a:ext>
            </a:extLst>
          </p:cNvPr>
          <p:cNvPicPr>
            <a:picLocks noChangeAspect="1"/>
          </p:cNvPicPr>
          <p:nvPr/>
        </p:nvPicPr>
        <p:blipFill>
          <a:blip r:embed="rId3"/>
          <a:stretch>
            <a:fillRect/>
          </a:stretch>
        </p:blipFill>
        <p:spPr>
          <a:xfrm>
            <a:off x="-135921" y="4512031"/>
            <a:ext cx="3175000" cy="2374900"/>
          </a:xfrm>
          <a:prstGeom prst="rect">
            <a:avLst/>
          </a:prstGeom>
        </p:spPr>
      </p:pic>
      <p:pic>
        <p:nvPicPr>
          <p:cNvPr id="7" name="Picture 6">
            <a:extLst>
              <a:ext uri="{FF2B5EF4-FFF2-40B4-BE49-F238E27FC236}">
                <a16:creationId xmlns:a16="http://schemas.microsoft.com/office/drawing/2014/main" id="{42854CD2-2EB0-4F14-0D9A-8D8DBF3D71FC}"/>
              </a:ext>
            </a:extLst>
          </p:cNvPr>
          <p:cNvPicPr>
            <a:picLocks noChangeAspect="1"/>
          </p:cNvPicPr>
          <p:nvPr/>
        </p:nvPicPr>
        <p:blipFill>
          <a:blip r:embed="rId3"/>
          <a:stretch>
            <a:fillRect/>
          </a:stretch>
        </p:blipFill>
        <p:spPr>
          <a:xfrm>
            <a:off x="2853041" y="4490668"/>
            <a:ext cx="3175000" cy="2374900"/>
          </a:xfrm>
          <a:prstGeom prst="rect">
            <a:avLst/>
          </a:prstGeom>
        </p:spPr>
      </p:pic>
      <p:pic>
        <p:nvPicPr>
          <p:cNvPr id="9" name="Picture 8">
            <a:extLst>
              <a:ext uri="{FF2B5EF4-FFF2-40B4-BE49-F238E27FC236}">
                <a16:creationId xmlns:a16="http://schemas.microsoft.com/office/drawing/2014/main" id="{D3222E64-7023-3619-3DCD-E3A3F1CFE44E}"/>
              </a:ext>
            </a:extLst>
          </p:cNvPr>
          <p:cNvPicPr>
            <a:picLocks noChangeAspect="1"/>
          </p:cNvPicPr>
          <p:nvPr/>
        </p:nvPicPr>
        <p:blipFill>
          <a:blip r:embed="rId3"/>
          <a:stretch>
            <a:fillRect/>
          </a:stretch>
        </p:blipFill>
        <p:spPr>
          <a:xfrm>
            <a:off x="5842003" y="4512031"/>
            <a:ext cx="3175000" cy="2374900"/>
          </a:xfrm>
          <a:prstGeom prst="rect">
            <a:avLst/>
          </a:prstGeom>
        </p:spPr>
      </p:pic>
      <p:pic>
        <p:nvPicPr>
          <p:cNvPr id="11" name="Picture 10">
            <a:extLst>
              <a:ext uri="{FF2B5EF4-FFF2-40B4-BE49-F238E27FC236}">
                <a16:creationId xmlns:a16="http://schemas.microsoft.com/office/drawing/2014/main" id="{38CC5242-1856-9FBC-0359-EC178A6DE539}"/>
              </a:ext>
            </a:extLst>
          </p:cNvPr>
          <p:cNvPicPr>
            <a:picLocks noChangeAspect="1"/>
          </p:cNvPicPr>
          <p:nvPr/>
        </p:nvPicPr>
        <p:blipFill>
          <a:blip r:embed="rId3"/>
          <a:stretch>
            <a:fillRect/>
          </a:stretch>
        </p:blipFill>
        <p:spPr>
          <a:xfrm>
            <a:off x="9017002" y="4512031"/>
            <a:ext cx="3175000" cy="2374900"/>
          </a:xfrm>
          <a:prstGeom prst="rect">
            <a:avLst/>
          </a:prstGeom>
        </p:spPr>
      </p:pic>
    </p:spTree>
    <p:extLst>
      <p:ext uri="{BB962C8B-B14F-4D97-AF65-F5344CB8AC3E}">
        <p14:creationId xmlns:p14="http://schemas.microsoft.com/office/powerpoint/2010/main" val="406677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ED67-F109-52EA-2767-1A4A52469DAD}"/>
              </a:ext>
            </a:extLst>
          </p:cNvPr>
          <p:cNvSpPr>
            <a:spLocks noGrp="1"/>
          </p:cNvSpPr>
          <p:nvPr>
            <p:ph type="title"/>
          </p:nvPr>
        </p:nvSpPr>
        <p:spPr/>
        <p:txBody>
          <a:bodyPr/>
          <a:lstStyle/>
          <a:p>
            <a:pPr algn="ctr"/>
            <a:r>
              <a:rPr lang="en-US" dirty="0"/>
              <a:t>U</a:t>
            </a:r>
            <a:r>
              <a:rPr lang="en-CN" dirty="0"/>
              <a:t>se of adverbs</a:t>
            </a:r>
          </a:p>
        </p:txBody>
      </p:sp>
      <p:sp>
        <p:nvSpPr>
          <p:cNvPr id="3" name="Content Placeholder 2">
            <a:extLst>
              <a:ext uri="{FF2B5EF4-FFF2-40B4-BE49-F238E27FC236}">
                <a16:creationId xmlns:a16="http://schemas.microsoft.com/office/drawing/2014/main" id="{886217E7-A3EE-80DB-49A7-D482056B733A}"/>
              </a:ext>
            </a:extLst>
          </p:cNvPr>
          <p:cNvSpPr>
            <a:spLocks noGrp="1"/>
          </p:cNvSpPr>
          <p:nvPr>
            <p:ph idx="1"/>
          </p:nvPr>
        </p:nvSpPr>
        <p:spPr/>
        <p:txBody>
          <a:bodyPr>
            <a:normAutofit lnSpcReduction="10000"/>
          </a:bodyPr>
          <a:lstStyle/>
          <a:p>
            <a:r>
              <a:rPr lang="en-US" sz="1800" dirty="0">
                <a:effectLst/>
                <a:latin typeface="Calibri" panose="020F0502020204030204" pitchFamily="34" charset="0"/>
                <a:ea typeface="DengXian" panose="02010600030101010101" pitchFamily="2" charset="-122"/>
                <a:cs typeface="Times New Roman" panose="02020603050405020304" pitchFamily="18" charset="0"/>
              </a:rPr>
              <a:t>Often</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Almost</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Quite</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Occasionally</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Sometimes</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Usually</a:t>
            </a:r>
          </a:p>
          <a:p>
            <a:r>
              <a:rPr lang="en-US" sz="1800" dirty="0">
                <a:latin typeface="Calibri" panose="020F0502020204030204" pitchFamily="34" charset="0"/>
                <a:ea typeface="DengXian" panose="02010600030101010101" pitchFamily="2" charset="-122"/>
                <a:cs typeface="Times New Roman" panose="02020603050405020304" pitchFamily="18" charset="0"/>
              </a:rPr>
              <a:t>P</a:t>
            </a:r>
            <a:r>
              <a:rPr lang="en-US" sz="1800" dirty="0">
                <a:effectLst/>
                <a:latin typeface="Calibri" panose="020F0502020204030204" pitchFamily="34" charset="0"/>
                <a:ea typeface="DengXian" panose="02010600030101010101" pitchFamily="2" charset="-122"/>
                <a:cs typeface="Times New Roman" panose="02020603050405020304" pitchFamily="18" charset="0"/>
              </a:rPr>
              <a:t>robably </a:t>
            </a:r>
          </a:p>
          <a:p>
            <a:r>
              <a:rPr lang="en-US" sz="1800" dirty="0">
                <a:latin typeface="Calibri" panose="020F0502020204030204" pitchFamily="34" charset="0"/>
                <a:ea typeface="DengXian" panose="02010600030101010101" pitchFamily="2" charset="-122"/>
                <a:cs typeface="Times New Roman" panose="02020603050405020304" pitchFamily="18" charset="0"/>
              </a:rPr>
              <a:t>C</a:t>
            </a:r>
            <a:r>
              <a:rPr lang="en-US" sz="1800" dirty="0">
                <a:effectLst/>
                <a:latin typeface="Calibri" panose="020F0502020204030204" pitchFamily="34" charset="0"/>
                <a:ea typeface="DengXian" panose="02010600030101010101" pitchFamily="2" charset="-122"/>
                <a:cs typeface="Times New Roman" panose="02020603050405020304" pitchFamily="18" charset="0"/>
              </a:rPr>
              <a:t>learly </a:t>
            </a:r>
            <a:endParaRPr lang="en-CN" dirty="0"/>
          </a:p>
        </p:txBody>
      </p:sp>
      <p:pic>
        <p:nvPicPr>
          <p:cNvPr id="5" name="Picture 4">
            <a:extLst>
              <a:ext uri="{FF2B5EF4-FFF2-40B4-BE49-F238E27FC236}">
                <a16:creationId xmlns:a16="http://schemas.microsoft.com/office/drawing/2014/main" id="{62D7961B-F586-567A-510C-96AF3B7FB878}"/>
              </a:ext>
            </a:extLst>
          </p:cNvPr>
          <p:cNvPicPr>
            <a:picLocks noChangeAspect="1"/>
          </p:cNvPicPr>
          <p:nvPr/>
        </p:nvPicPr>
        <p:blipFill>
          <a:blip r:embed="rId2"/>
          <a:stretch>
            <a:fillRect/>
          </a:stretch>
        </p:blipFill>
        <p:spPr>
          <a:xfrm>
            <a:off x="4492868" y="1853754"/>
            <a:ext cx="5688623" cy="3968807"/>
          </a:xfrm>
          <a:prstGeom prst="rect">
            <a:avLst/>
          </a:prstGeom>
        </p:spPr>
      </p:pic>
    </p:spTree>
    <p:extLst>
      <p:ext uri="{BB962C8B-B14F-4D97-AF65-F5344CB8AC3E}">
        <p14:creationId xmlns:p14="http://schemas.microsoft.com/office/powerpoint/2010/main" val="171960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5EB2E-0C37-66A0-1290-48F8609FBB57}"/>
              </a:ext>
            </a:extLst>
          </p:cNvPr>
          <p:cNvSpPr>
            <a:spLocks noGrp="1"/>
          </p:cNvSpPr>
          <p:nvPr>
            <p:ph type="title"/>
          </p:nvPr>
        </p:nvSpPr>
        <p:spPr/>
        <p:txBody>
          <a:bodyPr/>
          <a:lstStyle/>
          <a:p>
            <a:pPr algn="ctr"/>
            <a:r>
              <a:rPr lang="en-CN" dirty="0"/>
              <a:t>example </a:t>
            </a:r>
          </a:p>
        </p:txBody>
      </p:sp>
      <p:sp>
        <p:nvSpPr>
          <p:cNvPr id="3" name="Content Placeholder 2">
            <a:extLst>
              <a:ext uri="{FF2B5EF4-FFF2-40B4-BE49-F238E27FC236}">
                <a16:creationId xmlns:a16="http://schemas.microsoft.com/office/drawing/2014/main" id="{02E53DB1-A8D2-9766-3E0A-D7792CCD871B}"/>
              </a:ext>
            </a:extLst>
          </p:cNvPr>
          <p:cNvSpPr>
            <a:spLocks noGrp="1"/>
          </p:cNvSpPr>
          <p:nvPr>
            <p:ph idx="1"/>
          </p:nvPr>
        </p:nvSpPr>
        <p:spPr>
          <a:xfrm>
            <a:off x="0" y="1853754"/>
            <a:ext cx="12191999" cy="2658277"/>
          </a:xfrm>
        </p:spPr>
        <p:txBody>
          <a:bodyPr/>
          <a:lstStyle/>
          <a:p>
            <a:r>
              <a:rPr lang="en-CN" dirty="0"/>
              <a:t>CATEGORICAL CLAIM:</a:t>
            </a:r>
          </a:p>
          <a:p>
            <a:r>
              <a:rPr lang="en-CN" dirty="0"/>
              <a:t>The number of unemployed people </a:t>
            </a:r>
            <a:r>
              <a:rPr lang="en-CN" dirty="0">
                <a:solidFill>
                  <a:srgbClr val="FF0000"/>
                </a:solidFill>
              </a:rPr>
              <a:t>will continue </a:t>
            </a:r>
            <a:r>
              <a:rPr lang="en-CN" dirty="0"/>
              <a:t>to rise as the poor economic situation continues.</a:t>
            </a:r>
          </a:p>
          <a:p>
            <a:r>
              <a:rPr lang="en-CN" dirty="0"/>
              <a:t>HEDGED CLAIM:</a:t>
            </a:r>
          </a:p>
          <a:p>
            <a:r>
              <a:rPr lang="en-CN" dirty="0"/>
              <a:t>The number of unemployed people </a:t>
            </a:r>
            <a:r>
              <a:rPr lang="en-CN" dirty="0">
                <a:solidFill>
                  <a:srgbClr val="FF0000"/>
                </a:solidFill>
              </a:rPr>
              <a:t>will</a:t>
            </a:r>
            <a:r>
              <a:rPr lang="en-CN" dirty="0"/>
              <a:t> </a:t>
            </a:r>
            <a:r>
              <a:rPr lang="en-CN" dirty="0">
                <a:solidFill>
                  <a:srgbClr val="FF0000"/>
                </a:solidFill>
              </a:rPr>
              <a:t>probably</a:t>
            </a:r>
            <a:r>
              <a:rPr lang="en-CN" dirty="0"/>
              <a:t> continue to rise as the poor economic situation continues.</a:t>
            </a:r>
          </a:p>
          <a:p>
            <a:endParaRPr lang="en-CN" dirty="0"/>
          </a:p>
        </p:txBody>
      </p:sp>
      <p:pic>
        <p:nvPicPr>
          <p:cNvPr id="5" name="Picture 4">
            <a:extLst>
              <a:ext uri="{FF2B5EF4-FFF2-40B4-BE49-F238E27FC236}">
                <a16:creationId xmlns:a16="http://schemas.microsoft.com/office/drawing/2014/main" id="{9F3A108B-C842-073B-C03F-25BB4F9A0F9E}"/>
              </a:ext>
            </a:extLst>
          </p:cNvPr>
          <p:cNvPicPr>
            <a:picLocks noChangeAspect="1"/>
          </p:cNvPicPr>
          <p:nvPr/>
        </p:nvPicPr>
        <p:blipFill>
          <a:blip r:embed="rId3"/>
          <a:stretch>
            <a:fillRect/>
          </a:stretch>
        </p:blipFill>
        <p:spPr>
          <a:xfrm>
            <a:off x="-135921" y="4512031"/>
            <a:ext cx="3175000" cy="2374900"/>
          </a:xfrm>
          <a:prstGeom prst="rect">
            <a:avLst/>
          </a:prstGeom>
        </p:spPr>
      </p:pic>
      <p:pic>
        <p:nvPicPr>
          <p:cNvPr id="7" name="Picture 6">
            <a:extLst>
              <a:ext uri="{FF2B5EF4-FFF2-40B4-BE49-F238E27FC236}">
                <a16:creationId xmlns:a16="http://schemas.microsoft.com/office/drawing/2014/main" id="{42854CD2-2EB0-4F14-0D9A-8D8DBF3D71FC}"/>
              </a:ext>
            </a:extLst>
          </p:cNvPr>
          <p:cNvPicPr>
            <a:picLocks noChangeAspect="1"/>
          </p:cNvPicPr>
          <p:nvPr/>
        </p:nvPicPr>
        <p:blipFill>
          <a:blip r:embed="rId3"/>
          <a:stretch>
            <a:fillRect/>
          </a:stretch>
        </p:blipFill>
        <p:spPr>
          <a:xfrm>
            <a:off x="2853041" y="4490668"/>
            <a:ext cx="3175000" cy="2374900"/>
          </a:xfrm>
          <a:prstGeom prst="rect">
            <a:avLst/>
          </a:prstGeom>
        </p:spPr>
      </p:pic>
      <p:pic>
        <p:nvPicPr>
          <p:cNvPr id="9" name="Picture 8">
            <a:extLst>
              <a:ext uri="{FF2B5EF4-FFF2-40B4-BE49-F238E27FC236}">
                <a16:creationId xmlns:a16="http://schemas.microsoft.com/office/drawing/2014/main" id="{D3222E64-7023-3619-3DCD-E3A3F1CFE44E}"/>
              </a:ext>
            </a:extLst>
          </p:cNvPr>
          <p:cNvPicPr>
            <a:picLocks noChangeAspect="1"/>
          </p:cNvPicPr>
          <p:nvPr/>
        </p:nvPicPr>
        <p:blipFill>
          <a:blip r:embed="rId3"/>
          <a:stretch>
            <a:fillRect/>
          </a:stretch>
        </p:blipFill>
        <p:spPr>
          <a:xfrm>
            <a:off x="5842003" y="4512031"/>
            <a:ext cx="3175000" cy="2374900"/>
          </a:xfrm>
          <a:prstGeom prst="rect">
            <a:avLst/>
          </a:prstGeom>
        </p:spPr>
      </p:pic>
      <p:pic>
        <p:nvPicPr>
          <p:cNvPr id="11" name="Picture 10">
            <a:extLst>
              <a:ext uri="{FF2B5EF4-FFF2-40B4-BE49-F238E27FC236}">
                <a16:creationId xmlns:a16="http://schemas.microsoft.com/office/drawing/2014/main" id="{38CC5242-1856-9FBC-0359-EC178A6DE539}"/>
              </a:ext>
            </a:extLst>
          </p:cNvPr>
          <p:cNvPicPr>
            <a:picLocks noChangeAspect="1"/>
          </p:cNvPicPr>
          <p:nvPr/>
        </p:nvPicPr>
        <p:blipFill>
          <a:blip r:embed="rId3"/>
          <a:stretch>
            <a:fillRect/>
          </a:stretch>
        </p:blipFill>
        <p:spPr>
          <a:xfrm>
            <a:off x="9017002" y="4512031"/>
            <a:ext cx="3175000" cy="2374900"/>
          </a:xfrm>
          <a:prstGeom prst="rect">
            <a:avLst/>
          </a:prstGeom>
        </p:spPr>
      </p:pic>
    </p:spTree>
    <p:extLst>
      <p:ext uri="{BB962C8B-B14F-4D97-AF65-F5344CB8AC3E}">
        <p14:creationId xmlns:p14="http://schemas.microsoft.com/office/powerpoint/2010/main" val="218714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D267E-14D3-5F8A-16C4-E2A5F8121392}"/>
              </a:ext>
            </a:extLst>
          </p:cNvPr>
          <p:cNvSpPr>
            <a:spLocks noGrp="1"/>
          </p:cNvSpPr>
          <p:nvPr>
            <p:ph type="title"/>
          </p:nvPr>
        </p:nvSpPr>
        <p:spPr/>
        <p:txBody>
          <a:bodyPr/>
          <a:lstStyle/>
          <a:p>
            <a:pPr algn="ctr"/>
            <a:r>
              <a:rPr lang="en-US" dirty="0"/>
              <a:t>U</a:t>
            </a:r>
            <a:r>
              <a:rPr lang="en-CN" dirty="0"/>
              <a:t>se of modal verbs</a:t>
            </a:r>
          </a:p>
        </p:txBody>
      </p:sp>
      <p:sp>
        <p:nvSpPr>
          <p:cNvPr id="3" name="Content Placeholder 2">
            <a:extLst>
              <a:ext uri="{FF2B5EF4-FFF2-40B4-BE49-F238E27FC236}">
                <a16:creationId xmlns:a16="http://schemas.microsoft.com/office/drawing/2014/main" id="{73FFBF50-21DF-324F-1E01-1B1504CFC571}"/>
              </a:ext>
            </a:extLst>
          </p:cNvPr>
          <p:cNvSpPr>
            <a:spLocks noGrp="1"/>
          </p:cNvSpPr>
          <p:nvPr>
            <p:ph idx="1"/>
          </p:nvPr>
        </p:nvSpPr>
        <p:spPr/>
        <p:txBody>
          <a:bodyPr/>
          <a:lstStyle/>
          <a:p>
            <a:r>
              <a:rPr lang="en-US" sz="1800" dirty="0">
                <a:effectLst/>
                <a:latin typeface="Calibri" panose="020F0502020204030204" pitchFamily="34" charset="0"/>
                <a:ea typeface="DengXian" panose="02010600030101010101" pitchFamily="2" charset="-122"/>
                <a:cs typeface="Times New Roman" panose="02020603050405020304" pitchFamily="18" charset="0"/>
              </a:rPr>
              <a:t>Must</a:t>
            </a:r>
          </a:p>
          <a:p>
            <a:r>
              <a:rPr lang="en-US" sz="1800" dirty="0">
                <a:latin typeface="Calibri" panose="020F0502020204030204" pitchFamily="34" charset="0"/>
                <a:ea typeface="DengXian" panose="02010600030101010101" pitchFamily="2" charset="-122"/>
                <a:cs typeface="Times New Roman" panose="02020603050405020304" pitchFamily="18" charset="0"/>
              </a:rPr>
              <a:t>W</a:t>
            </a:r>
            <a:r>
              <a:rPr lang="en-US" sz="1800" dirty="0">
                <a:effectLst/>
                <a:latin typeface="Calibri" panose="020F0502020204030204" pitchFamily="34" charset="0"/>
                <a:ea typeface="DengXian" panose="02010600030101010101" pitchFamily="2" charset="-122"/>
                <a:cs typeface="Times New Roman" panose="02020603050405020304" pitchFamily="18" charset="0"/>
              </a:rPr>
              <a:t>ill/would</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Should</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May</a:t>
            </a:r>
          </a:p>
          <a:p>
            <a:r>
              <a:rPr lang="en-US" sz="1800" dirty="0">
                <a:latin typeface="Calibri" panose="020F0502020204030204" pitchFamily="34" charset="0"/>
                <a:ea typeface="DengXian" panose="02010600030101010101" pitchFamily="2" charset="-122"/>
                <a:cs typeface="Times New Roman" panose="02020603050405020304" pitchFamily="18" charset="0"/>
              </a:rPr>
              <a:t>C</a:t>
            </a:r>
            <a:r>
              <a:rPr lang="en-US" sz="1800" dirty="0">
                <a:effectLst/>
                <a:latin typeface="Calibri" panose="020F0502020204030204" pitchFamily="34" charset="0"/>
                <a:ea typeface="DengXian" panose="02010600030101010101" pitchFamily="2" charset="-122"/>
                <a:cs typeface="Times New Roman" panose="02020603050405020304" pitchFamily="18" charset="0"/>
              </a:rPr>
              <a:t>an/could</a:t>
            </a:r>
          </a:p>
          <a:p>
            <a:r>
              <a:rPr lang="en-US" sz="1800" dirty="0">
                <a:latin typeface="Calibri" panose="020F0502020204030204" pitchFamily="34" charset="0"/>
                <a:ea typeface="DengXian" panose="02010600030101010101" pitchFamily="2" charset="-122"/>
                <a:cs typeface="Times New Roman" panose="02020603050405020304" pitchFamily="18" charset="0"/>
              </a:rPr>
              <a:t>M</a:t>
            </a:r>
            <a:r>
              <a:rPr lang="en-US" sz="1800" dirty="0">
                <a:effectLst/>
                <a:latin typeface="Calibri" panose="020F0502020204030204" pitchFamily="34" charset="0"/>
                <a:ea typeface="DengXian" panose="02010600030101010101" pitchFamily="2" charset="-122"/>
                <a:cs typeface="Times New Roman" panose="02020603050405020304" pitchFamily="18" charset="0"/>
              </a:rPr>
              <a:t>ight </a:t>
            </a:r>
          </a:p>
        </p:txBody>
      </p:sp>
      <p:pic>
        <p:nvPicPr>
          <p:cNvPr id="5" name="Picture 4">
            <a:extLst>
              <a:ext uri="{FF2B5EF4-FFF2-40B4-BE49-F238E27FC236}">
                <a16:creationId xmlns:a16="http://schemas.microsoft.com/office/drawing/2014/main" id="{237C99B0-01D3-CA09-27A3-B9B9D4F8006E}"/>
              </a:ext>
            </a:extLst>
          </p:cNvPr>
          <p:cNvPicPr>
            <a:picLocks noChangeAspect="1"/>
          </p:cNvPicPr>
          <p:nvPr/>
        </p:nvPicPr>
        <p:blipFill>
          <a:blip r:embed="rId3"/>
          <a:stretch>
            <a:fillRect/>
          </a:stretch>
        </p:blipFill>
        <p:spPr>
          <a:xfrm>
            <a:off x="4783632" y="1967578"/>
            <a:ext cx="5024804" cy="3546920"/>
          </a:xfrm>
          <a:prstGeom prst="rect">
            <a:avLst/>
          </a:prstGeom>
        </p:spPr>
      </p:pic>
    </p:spTree>
    <p:extLst>
      <p:ext uri="{BB962C8B-B14F-4D97-AF65-F5344CB8AC3E}">
        <p14:creationId xmlns:p14="http://schemas.microsoft.com/office/powerpoint/2010/main" val="38661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5EB2E-0C37-66A0-1290-48F8609FBB57}"/>
              </a:ext>
            </a:extLst>
          </p:cNvPr>
          <p:cNvSpPr>
            <a:spLocks noGrp="1"/>
          </p:cNvSpPr>
          <p:nvPr>
            <p:ph type="title"/>
          </p:nvPr>
        </p:nvSpPr>
        <p:spPr/>
        <p:txBody>
          <a:bodyPr/>
          <a:lstStyle/>
          <a:p>
            <a:pPr algn="ctr"/>
            <a:r>
              <a:rPr lang="en-CN" dirty="0"/>
              <a:t>example </a:t>
            </a:r>
          </a:p>
        </p:txBody>
      </p:sp>
      <p:sp>
        <p:nvSpPr>
          <p:cNvPr id="3" name="Content Placeholder 2">
            <a:extLst>
              <a:ext uri="{FF2B5EF4-FFF2-40B4-BE49-F238E27FC236}">
                <a16:creationId xmlns:a16="http://schemas.microsoft.com/office/drawing/2014/main" id="{02E53DB1-A8D2-9766-3E0A-D7792CCD871B}"/>
              </a:ext>
            </a:extLst>
          </p:cNvPr>
          <p:cNvSpPr>
            <a:spLocks noGrp="1"/>
          </p:cNvSpPr>
          <p:nvPr>
            <p:ph idx="1"/>
          </p:nvPr>
        </p:nvSpPr>
        <p:spPr>
          <a:xfrm>
            <a:off x="0" y="1853754"/>
            <a:ext cx="12191999" cy="2658277"/>
          </a:xfrm>
        </p:spPr>
        <p:txBody>
          <a:bodyPr/>
          <a:lstStyle/>
          <a:p>
            <a:r>
              <a:rPr lang="en-CN" dirty="0"/>
              <a:t>CATEGORICAL CLAIM:</a:t>
            </a:r>
          </a:p>
          <a:p>
            <a:r>
              <a:rPr lang="en-CN" dirty="0"/>
              <a:t>Visual representation </a:t>
            </a:r>
            <a:r>
              <a:rPr lang="en-CN" dirty="0">
                <a:solidFill>
                  <a:srgbClr val="FF0000"/>
                </a:solidFill>
              </a:rPr>
              <a:t>are always </a:t>
            </a:r>
            <a:r>
              <a:rPr lang="en-CN" dirty="0"/>
              <a:t>helpful in the communication of knowledge.</a:t>
            </a:r>
          </a:p>
          <a:p>
            <a:r>
              <a:rPr lang="en-CN" dirty="0"/>
              <a:t>HEDGED CLAIM:</a:t>
            </a:r>
          </a:p>
          <a:p>
            <a:r>
              <a:rPr lang="en-CN" dirty="0"/>
              <a:t>Visual representation </a:t>
            </a:r>
            <a:r>
              <a:rPr lang="en-CN" dirty="0">
                <a:solidFill>
                  <a:srgbClr val="FF0000"/>
                </a:solidFill>
              </a:rPr>
              <a:t>can be </a:t>
            </a:r>
            <a:r>
              <a:rPr lang="en-CN" dirty="0"/>
              <a:t>helpful in the communication of knowledge.</a:t>
            </a:r>
          </a:p>
          <a:p>
            <a:endParaRPr lang="en-CN" dirty="0"/>
          </a:p>
        </p:txBody>
      </p:sp>
      <p:pic>
        <p:nvPicPr>
          <p:cNvPr id="5" name="Picture 4">
            <a:extLst>
              <a:ext uri="{FF2B5EF4-FFF2-40B4-BE49-F238E27FC236}">
                <a16:creationId xmlns:a16="http://schemas.microsoft.com/office/drawing/2014/main" id="{9F3A108B-C842-073B-C03F-25BB4F9A0F9E}"/>
              </a:ext>
            </a:extLst>
          </p:cNvPr>
          <p:cNvPicPr>
            <a:picLocks noChangeAspect="1"/>
          </p:cNvPicPr>
          <p:nvPr/>
        </p:nvPicPr>
        <p:blipFill>
          <a:blip r:embed="rId3"/>
          <a:stretch>
            <a:fillRect/>
          </a:stretch>
        </p:blipFill>
        <p:spPr>
          <a:xfrm>
            <a:off x="-135921" y="4512031"/>
            <a:ext cx="3175000" cy="2374900"/>
          </a:xfrm>
          <a:prstGeom prst="rect">
            <a:avLst/>
          </a:prstGeom>
        </p:spPr>
      </p:pic>
      <p:pic>
        <p:nvPicPr>
          <p:cNvPr id="7" name="Picture 6">
            <a:extLst>
              <a:ext uri="{FF2B5EF4-FFF2-40B4-BE49-F238E27FC236}">
                <a16:creationId xmlns:a16="http://schemas.microsoft.com/office/drawing/2014/main" id="{42854CD2-2EB0-4F14-0D9A-8D8DBF3D71FC}"/>
              </a:ext>
            </a:extLst>
          </p:cNvPr>
          <p:cNvPicPr>
            <a:picLocks noChangeAspect="1"/>
          </p:cNvPicPr>
          <p:nvPr/>
        </p:nvPicPr>
        <p:blipFill>
          <a:blip r:embed="rId3"/>
          <a:stretch>
            <a:fillRect/>
          </a:stretch>
        </p:blipFill>
        <p:spPr>
          <a:xfrm>
            <a:off x="2853041" y="4490668"/>
            <a:ext cx="3175000" cy="2374900"/>
          </a:xfrm>
          <a:prstGeom prst="rect">
            <a:avLst/>
          </a:prstGeom>
        </p:spPr>
      </p:pic>
      <p:pic>
        <p:nvPicPr>
          <p:cNvPr id="9" name="Picture 8">
            <a:extLst>
              <a:ext uri="{FF2B5EF4-FFF2-40B4-BE49-F238E27FC236}">
                <a16:creationId xmlns:a16="http://schemas.microsoft.com/office/drawing/2014/main" id="{D3222E64-7023-3619-3DCD-E3A3F1CFE44E}"/>
              </a:ext>
            </a:extLst>
          </p:cNvPr>
          <p:cNvPicPr>
            <a:picLocks noChangeAspect="1"/>
          </p:cNvPicPr>
          <p:nvPr/>
        </p:nvPicPr>
        <p:blipFill>
          <a:blip r:embed="rId3"/>
          <a:stretch>
            <a:fillRect/>
          </a:stretch>
        </p:blipFill>
        <p:spPr>
          <a:xfrm>
            <a:off x="5842003" y="4512031"/>
            <a:ext cx="3175000" cy="2374900"/>
          </a:xfrm>
          <a:prstGeom prst="rect">
            <a:avLst/>
          </a:prstGeom>
        </p:spPr>
      </p:pic>
      <p:pic>
        <p:nvPicPr>
          <p:cNvPr id="11" name="Picture 10">
            <a:extLst>
              <a:ext uri="{FF2B5EF4-FFF2-40B4-BE49-F238E27FC236}">
                <a16:creationId xmlns:a16="http://schemas.microsoft.com/office/drawing/2014/main" id="{38CC5242-1856-9FBC-0359-EC178A6DE539}"/>
              </a:ext>
            </a:extLst>
          </p:cNvPr>
          <p:cNvPicPr>
            <a:picLocks noChangeAspect="1"/>
          </p:cNvPicPr>
          <p:nvPr/>
        </p:nvPicPr>
        <p:blipFill>
          <a:blip r:embed="rId3"/>
          <a:stretch>
            <a:fillRect/>
          </a:stretch>
        </p:blipFill>
        <p:spPr>
          <a:xfrm>
            <a:off x="9017002" y="4512031"/>
            <a:ext cx="3175000" cy="2374900"/>
          </a:xfrm>
          <a:prstGeom prst="rect">
            <a:avLst/>
          </a:prstGeom>
        </p:spPr>
      </p:pic>
    </p:spTree>
    <p:extLst>
      <p:ext uri="{BB962C8B-B14F-4D97-AF65-F5344CB8AC3E}">
        <p14:creationId xmlns:p14="http://schemas.microsoft.com/office/powerpoint/2010/main" val="181950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A221-0D91-2065-02D3-624E59D847D1}"/>
              </a:ext>
            </a:extLst>
          </p:cNvPr>
          <p:cNvSpPr>
            <a:spLocks noGrp="1"/>
          </p:cNvSpPr>
          <p:nvPr>
            <p:ph type="title"/>
          </p:nvPr>
        </p:nvSpPr>
        <p:spPr/>
        <p:txBody>
          <a:bodyPr/>
          <a:lstStyle/>
          <a:p>
            <a:pPr algn="ctr"/>
            <a:r>
              <a:rPr lang="en-CN" dirty="0"/>
              <a:t>CONCLUSION</a:t>
            </a:r>
          </a:p>
        </p:txBody>
      </p:sp>
      <p:sp>
        <p:nvSpPr>
          <p:cNvPr id="3" name="Content Placeholder 2">
            <a:extLst>
              <a:ext uri="{FF2B5EF4-FFF2-40B4-BE49-F238E27FC236}">
                <a16:creationId xmlns:a16="http://schemas.microsoft.com/office/drawing/2014/main" id="{8EDDE27E-EF0D-8C89-8C2F-0473F31A810C}"/>
              </a:ext>
            </a:extLst>
          </p:cNvPr>
          <p:cNvSpPr>
            <a:spLocks noGrp="1"/>
          </p:cNvSpPr>
          <p:nvPr>
            <p:ph idx="1"/>
          </p:nvPr>
        </p:nvSpPr>
        <p:spPr>
          <a:xfrm>
            <a:off x="0" y="1853754"/>
            <a:ext cx="8071338" cy="4199727"/>
          </a:xfrm>
        </p:spPr>
        <p:txBody>
          <a:bodyPr>
            <a:noAutofit/>
          </a:bodyPr>
          <a:lstStyle/>
          <a:p>
            <a:r>
              <a:rPr lang="en-CN" sz="1500" dirty="0">
                <a:latin typeface="+mj-lt"/>
              </a:rPr>
              <a:t>In academic writing authors need to be very causious about the way they present their conclusions.</a:t>
            </a:r>
          </a:p>
          <a:p>
            <a:r>
              <a:rPr lang="en-CN" sz="1500" dirty="0">
                <a:latin typeface="+mj-lt"/>
              </a:rPr>
              <a:t>In order to </a:t>
            </a:r>
            <a:r>
              <a:rPr lang="en-CN" sz="1500" dirty="0">
                <a:solidFill>
                  <a:srgbClr val="FF0000"/>
                </a:solidFill>
                <a:latin typeface="+mj-lt"/>
              </a:rPr>
              <a:t>avoid indicating 100% certainty</a:t>
            </a:r>
            <a:r>
              <a:rPr lang="en-CN" sz="1500" dirty="0">
                <a:latin typeface="+mj-lt"/>
              </a:rPr>
              <a:t>, they hedge.  They do it </a:t>
            </a:r>
            <a:r>
              <a:rPr lang="en-CN" sz="1500" dirty="0">
                <a:solidFill>
                  <a:srgbClr val="FF0000"/>
                </a:solidFill>
                <a:latin typeface="+mj-lt"/>
              </a:rPr>
              <a:t>to tone down </a:t>
            </a:r>
            <a:r>
              <a:rPr lang="en-CN" sz="1500" dirty="0">
                <a:latin typeface="+mj-lt"/>
              </a:rPr>
              <a:t>their statements.</a:t>
            </a:r>
          </a:p>
          <a:p>
            <a:pPr marL="171450" indent="-171450"/>
            <a:r>
              <a:rPr lang="en-CN" sz="1500" dirty="0">
                <a:latin typeface="+mj-lt"/>
              </a:rPr>
              <a:t>In TOK essay writing, hedging prevents the students from sounding overly confident and </a:t>
            </a:r>
            <a:r>
              <a:rPr lang="en-CN" sz="1500" dirty="0">
                <a:solidFill>
                  <a:srgbClr val="FF0000"/>
                </a:solidFill>
                <a:latin typeface="+mj-lt"/>
              </a:rPr>
              <a:t>acknowliging that there are always other perspectives </a:t>
            </a:r>
            <a:r>
              <a:rPr lang="en-CN" sz="1500" dirty="0">
                <a:latin typeface="+mj-lt"/>
              </a:rPr>
              <a:t>out there that might also be relevant. </a:t>
            </a:r>
          </a:p>
          <a:p>
            <a:pPr marL="171450" indent="-171450"/>
            <a:r>
              <a:rPr lang="en-US" sz="1500" dirty="0">
                <a:latin typeface="+mj-lt"/>
                <a:ea typeface="DengXian" panose="02010600030101010101" pitchFamily="2" charset="-122"/>
                <a:cs typeface="Times New Roman" panose="02020603050405020304" pitchFamily="18" charset="0"/>
              </a:rPr>
              <a:t>Statements such as: “</a:t>
            </a:r>
            <a:r>
              <a:rPr lang="en-US" sz="1500" dirty="0">
                <a:solidFill>
                  <a:srgbClr val="FF0000"/>
                </a:solidFill>
                <a:latin typeface="+mj-lt"/>
                <a:ea typeface="DengXian" panose="02010600030101010101" pitchFamily="2" charset="-122"/>
                <a:cs typeface="Times New Roman" panose="02020603050405020304" pitchFamily="18" charset="0"/>
              </a:rPr>
              <a:t>Historians are biased.” </a:t>
            </a:r>
            <a:r>
              <a:rPr lang="en-US" sz="1500" dirty="0">
                <a:latin typeface="+mj-lt"/>
                <a:ea typeface="DengXian" panose="02010600030101010101" pitchFamily="2" charset="-122"/>
                <a:cs typeface="Times New Roman" panose="02020603050405020304" pitchFamily="18" charset="0"/>
              </a:rPr>
              <a:t>imply that this is always the case. Hedged statement would be: “</a:t>
            </a:r>
            <a:r>
              <a:rPr lang="en-US" sz="1500" dirty="0">
                <a:solidFill>
                  <a:srgbClr val="FF0000"/>
                </a:solidFill>
                <a:latin typeface="+mj-lt"/>
                <a:ea typeface="DengXian" panose="02010600030101010101" pitchFamily="2" charset="-122"/>
                <a:cs typeface="Times New Roman" panose="02020603050405020304" pitchFamily="18" charset="0"/>
              </a:rPr>
              <a:t>Sometimes, historians are biased</a:t>
            </a:r>
            <a:r>
              <a:rPr lang="en-US" sz="1500" dirty="0">
                <a:latin typeface="+mj-lt"/>
                <a:ea typeface="DengXian" panose="02010600030101010101" pitchFamily="2" charset="-122"/>
                <a:cs typeface="Times New Roman" panose="02020603050405020304" pitchFamily="18" charset="0"/>
              </a:rPr>
              <a:t>.”</a:t>
            </a:r>
            <a:r>
              <a:rPr lang="en-CN" sz="1500" dirty="0">
                <a:latin typeface="+mj-lt"/>
              </a:rPr>
              <a:t> </a:t>
            </a:r>
          </a:p>
          <a:p>
            <a:pPr marL="171450" indent="-171450"/>
            <a:r>
              <a:rPr lang="en-US" sz="1500" dirty="0">
                <a:latin typeface="+mj-lt"/>
                <a:ea typeface="DengXian" panose="02010600030101010101" pitchFamily="2" charset="-122"/>
                <a:cs typeface="Times New Roman" panose="02020603050405020304" pitchFamily="18" charset="0"/>
              </a:rPr>
              <a:t>First statement creates an impression that the student doesn’t quite understand all the nuances </a:t>
            </a:r>
          </a:p>
          <a:p>
            <a:pPr marL="0" indent="0">
              <a:buNone/>
            </a:pPr>
            <a:r>
              <a:rPr lang="en-US" sz="1500" dirty="0">
                <a:latin typeface="+mj-lt"/>
                <a:ea typeface="DengXian" panose="02010600030101010101" pitchFamily="2" charset="-122"/>
                <a:cs typeface="Times New Roman" panose="02020603050405020304" pitchFamily="18" charset="0"/>
              </a:rPr>
              <a:t>of history as an area of knowledge because of the use of generalization (categorical statement). </a:t>
            </a:r>
            <a:endParaRPr lang="en-CN" sz="1500" dirty="0">
              <a:latin typeface="+mj-lt"/>
              <a:ea typeface="DengXian" panose="02010600030101010101" pitchFamily="2" charset="-122"/>
              <a:cs typeface="Times New Roman" panose="02020603050405020304" pitchFamily="18" charset="0"/>
            </a:endParaRPr>
          </a:p>
          <a:p>
            <a:pPr marL="171450" indent="-171450"/>
            <a:r>
              <a:rPr lang="en-US" sz="1500" dirty="0">
                <a:latin typeface="+mj-lt"/>
                <a:ea typeface="DengXian" panose="02010600030101010101" pitchFamily="2" charset="-122"/>
                <a:cs typeface="Times New Roman" panose="02020603050405020304" pitchFamily="18" charset="0"/>
              </a:rPr>
              <a:t>By saying “Sometimes, historians are biased” the student is acknowledging that this may be the case, but it is </a:t>
            </a:r>
            <a:r>
              <a:rPr lang="en-US" sz="1500" dirty="0">
                <a:solidFill>
                  <a:srgbClr val="FF0000"/>
                </a:solidFill>
                <a:latin typeface="+mj-lt"/>
                <a:ea typeface="DengXian" panose="02010600030101010101" pitchFamily="2" charset="-122"/>
                <a:cs typeface="Times New Roman" panose="02020603050405020304" pitchFamily="18" charset="0"/>
              </a:rPr>
              <a:t>not ALWAYS the case </a:t>
            </a:r>
            <a:r>
              <a:rPr lang="en-US" sz="1500" dirty="0">
                <a:latin typeface="+mj-lt"/>
                <a:ea typeface="DengXian" panose="02010600030101010101" pitchFamily="2" charset="-122"/>
                <a:cs typeface="Times New Roman" panose="02020603050405020304" pitchFamily="18" charset="0"/>
              </a:rPr>
              <a:t>and that good historians are very much aware of their own biases and have developed techniques to  avoid them. </a:t>
            </a:r>
            <a:endParaRPr lang="en-CN" sz="1500" dirty="0">
              <a:latin typeface="+mj-lt"/>
              <a:ea typeface="DengXian" panose="02010600030101010101" pitchFamily="2" charset="-122"/>
              <a:cs typeface="Times New Roman" panose="02020603050405020304" pitchFamily="18" charset="0"/>
            </a:endParaRPr>
          </a:p>
          <a:p>
            <a:pPr marL="171450" indent="-171450"/>
            <a:endParaRPr lang="en-CN" sz="1500" dirty="0">
              <a:latin typeface="+mj-lt"/>
            </a:endParaRPr>
          </a:p>
          <a:p>
            <a:endParaRPr lang="en-CN" sz="1500" dirty="0">
              <a:latin typeface="+mj-lt"/>
            </a:endParaRPr>
          </a:p>
        </p:txBody>
      </p:sp>
      <p:pic>
        <p:nvPicPr>
          <p:cNvPr id="5" name="Picture 4">
            <a:extLst>
              <a:ext uri="{FF2B5EF4-FFF2-40B4-BE49-F238E27FC236}">
                <a16:creationId xmlns:a16="http://schemas.microsoft.com/office/drawing/2014/main" id="{3850E031-332D-8DFD-4B44-74A97F23F017}"/>
              </a:ext>
            </a:extLst>
          </p:cNvPr>
          <p:cNvPicPr>
            <a:picLocks noChangeAspect="1"/>
          </p:cNvPicPr>
          <p:nvPr/>
        </p:nvPicPr>
        <p:blipFill>
          <a:blip r:embed="rId3"/>
          <a:stretch>
            <a:fillRect/>
          </a:stretch>
        </p:blipFill>
        <p:spPr>
          <a:xfrm>
            <a:off x="7862476" y="2532185"/>
            <a:ext cx="4329523" cy="2472062"/>
          </a:xfrm>
          <a:prstGeom prst="rect">
            <a:avLst/>
          </a:prstGeom>
        </p:spPr>
      </p:pic>
    </p:spTree>
    <p:extLst>
      <p:ext uri="{BB962C8B-B14F-4D97-AF65-F5344CB8AC3E}">
        <p14:creationId xmlns:p14="http://schemas.microsoft.com/office/powerpoint/2010/main" val="40169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7BAC8-E152-46CF-8C24-912E3C4DDA49}"/>
              </a:ext>
            </a:extLst>
          </p:cNvPr>
          <p:cNvSpPr>
            <a:spLocks noGrp="1"/>
          </p:cNvSpPr>
          <p:nvPr>
            <p:ph type="title"/>
          </p:nvPr>
        </p:nvSpPr>
        <p:spPr/>
        <p:txBody>
          <a:bodyPr/>
          <a:lstStyle/>
          <a:p>
            <a:pPr algn="ctr"/>
            <a:r>
              <a:rPr lang="en-US" dirty="0"/>
              <a:t>L</a:t>
            </a:r>
            <a:r>
              <a:rPr lang="en-CN" dirty="0"/>
              <a:t>earning objectives</a:t>
            </a:r>
          </a:p>
        </p:txBody>
      </p:sp>
      <p:sp>
        <p:nvSpPr>
          <p:cNvPr id="3" name="Content Placeholder 2">
            <a:extLst>
              <a:ext uri="{FF2B5EF4-FFF2-40B4-BE49-F238E27FC236}">
                <a16:creationId xmlns:a16="http://schemas.microsoft.com/office/drawing/2014/main" id="{922F4F5F-E64C-5B38-0A5A-8568995B8E13}"/>
              </a:ext>
            </a:extLst>
          </p:cNvPr>
          <p:cNvSpPr>
            <a:spLocks noGrp="1"/>
          </p:cNvSpPr>
          <p:nvPr>
            <p:ph idx="1"/>
          </p:nvPr>
        </p:nvSpPr>
        <p:spPr/>
        <p:txBody>
          <a:bodyPr/>
          <a:lstStyle/>
          <a:p>
            <a:r>
              <a:rPr lang="en-CN" dirty="0"/>
              <a:t>Understanding what hedging is</a:t>
            </a:r>
          </a:p>
          <a:p>
            <a:r>
              <a:rPr lang="en-CN" dirty="0"/>
              <a:t>Learn how to use the hedging technique</a:t>
            </a:r>
          </a:p>
          <a:p>
            <a:r>
              <a:rPr lang="en-CN" dirty="0"/>
              <a:t>Understand what this has to do with you</a:t>
            </a:r>
          </a:p>
          <a:p>
            <a:pPr marL="0" indent="0">
              <a:buNone/>
            </a:pPr>
            <a:r>
              <a:rPr lang="en-CN" dirty="0"/>
              <a:t>(How is this relevant and why do I need to know it?)</a:t>
            </a:r>
          </a:p>
        </p:txBody>
      </p:sp>
    </p:spTree>
    <p:extLst>
      <p:ext uri="{BB962C8B-B14F-4D97-AF65-F5344CB8AC3E}">
        <p14:creationId xmlns:p14="http://schemas.microsoft.com/office/powerpoint/2010/main" val="160119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CF2CA-B4B2-79F1-0297-CD86E286928C}"/>
              </a:ext>
            </a:extLst>
          </p:cNvPr>
          <p:cNvSpPr>
            <a:spLocks noGrp="1"/>
          </p:cNvSpPr>
          <p:nvPr>
            <p:ph type="title"/>
          </p:nvPr>
        </p:nvSpPr>
        <p:spPr/>
        <p:txBody>
          <a:bodyPr/>
          <a:lstStyle/>
          <a:p>
            <a:pPr algn="ctr"/>
            <a:r>
              <a:rPr lang="en-US" dirty="0"/>
              <a:t>Y</a:t>
            </a:r>
            <a:r>
              <a:rPr lang="en-CN" dirty="0"/>
              <a:t>our turn</a:t>
            </a:r>
          </a:p>
        </p:txBody>
      </p:sp>
      <p:pic>
        <p:nvPicPr>
          <p:cNvPr id="5" name="Content Placeholder 4">
            <a:extLst>
              <a:ext uri="{FF2B5EF4-FFF2-40B4-BE49-F238E27FC236}">
                <a16:creationId xmlns:a16="http://schemas.microsoft.com/office/drawing/2014/main" id="{BC2BA2F9-9F30-A389-5E0D-F480235EB27F}"/>
              </a:ext>
            </a:extLst>
          </p:cNvPr>
          <p:cNvPicPr>
            <a:picLocks noGrp="1" noChangeAspect="1"/>
          </p:cNvPicPr>
          <p:nvPr>
            <p:ph idx="1"/>
          </p:nvPr>
        </p:nvPicPr>
        <p:blipFill>
          <a:blip r:embed="rId3"/>
          <a:stretch>
            <a:fillRect/>
          </a:stretch>
        </p:blipFill>
        <p:spPr>
          <a:xfrm>
            <a:off x="2127739" y="1853754"/>
            <a:ext cx="8643696" cy="5004246"/>
          </a:xfrm>
        </p:spPr>
      </p:pic>
    </p:spTree>
    <p:extLst>
      <p:ext uri="{BB962C8B-B14F-4D97-AF65-F5344CB8AC3E}">
        <p14:creationId xmlns:p14="http://schemas.microsoft.com/office/powerpoint/2010/main" val="17739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7BAC8-E152-46CF-8C24-912E3C4DDA49}"/>
              </a:ext>
            </a:extLst>
          </p:cNvPr>
          <p:cNvSpPr>
            <a:spLocks noGrp="1"/>
          </p:cNvSpPr>
          <p:nvPr>
            <p:ph type="title"/>
          </p:nvPr>
        </p:nvSpPr>
        <p:spPr/>
        <p:txBody>
          <a:bodyPr/>
          <a:lstStyle/>
          <a:p>
            <a:pPr algn="ctr"/>
            <a:r>
              <a:rPr lang="en-US" dirty="0"/>
              <a:t>Revisiting the L</a:t>
            </a:r>
            <a:r>
              <a:rPr lang="en-CN" dirty="0"/>
              <a:t>earning objectives</a:t>
            </a:r>
          </a:p>
        </p:txBody>
      </p:sp>
      <p:sp>
        <p:nvSpPr>
          <p:cNvPr id="3" name="Content Placeholder 2">
            <a:extLst>
              <a:ext uri="{FF2B5EF4-FFF2-40B4-BE49-F238E27FC236}">
                <a16:creationId xmlns:a16="http://schemas.microsoft.com/office/drawing/2014/main" id="{922F4F5F-E64C-5B38-0A5A-8568995B8E13}"/>
              </a:ext>
            </a:extLst>
          </p:cNvPr>
          <p:cNvSpPr>
            <a:spLocks noGrp="1"/>
          </p:cNvSpPr>
          <p:nvPr>
            <p:ph idx="1"/>
          </p:nvPr>
        </p:nvSpPr>
        <p:spPr/>
        <p:txBody>
          <a:bodyPr/>
          <a:lstStyle/>
          <a:p>
            <a:r>
              <a:rPr lang="en-CN" dirty="0"/>
              <a:t>Understand what hedging is</a:t>
            </a:r>
          </a:p>
          <a:p>
            <a:r>
              <a:rPr lang="en-CN" dirty="0"/>
              <a:t>Learn how to use the hedging technique</a:t>
            </a:r>
          </a:p>
          <a:p>
            <a:r>
              <a:rPr lang="en-CN" dirty="0"/>
              <a:t>Understand what this has to do with you</a:t>
            </a:r>
          </a:p>
          <a:p>
            <a:pPr marL="0" indent="0">
              <a:buNone/>
            </a:pPr>
            <a:r>
              <a:rPr lang="en-CN" dirty="0"/>
              <a:t>(How is this relevant and why do I need to know it?)</a:t>
            </a:r>
          </a:p>
        </p:txBody>
      </p:sp>
    </p:spTree>
    <p:extLst>
      <p:ext uri="{BB962C8B-B14F-4D97-AF65-F5344CB8AC3E}">
        <p14:creationId xmlns:p14="http://schemas.microsoft.com/office/powerpoint/2010/main" val="186323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860D1-94B8-CA95-8F03-B5CACA04F3EF}"/>
              </a:ext>
            </a:extLst>
          </p:cNvPr>
          <p:cNvSpPr>
            <a:spLocks noGrp="1"/>
          </p:cNvSpPr>
          <p:nvPr>
            <p:ph type="title"/>
          </p:nvPr>
        </p:nvSpPr>
        <p:spPr/>
        <p:txBody>
          <a:bodyPr/>
          <a:lstStyle/>
          <a:p>
            <a:pPr algn="ctr"/>
            <a:r>
              <a:rPr lang="en-US" dirty="0"/>
              <a:t>R</a:t>
            </a:r>
            <a:r>
              <a:rPr lang="en-CN" dirty="0"/>
              <a:t>eferences:</a:t>
            </a:r>
          </a:p>
        </p:txBody>
      </p:sp>
      <p:sp>
        <p:nvSpPr>
          <p:cNvPr id="3" name="Content Placeholder 2">
            <a:extLst>
              <a:ext uri="{FF2B5EF4-FFF2-40B4-BE49-F238E27FC236}">
                <a16:creationId xmlns:a16="http://schemas.microsoft.com/office/drawing/2014/main" id="{CF264F67-275A-D8C1-8452-97E59B994C4E}"/>
              </a:ext>
            </a:extLst>
          </p:cNvPr>
          <p:cNvSpPr>
            <a:spLocks noGrp="1"/>
          </p:cNvSpPr>
          <p:nvPr>
            <p:ph idx="1"/>
          </p:nvPr>
        </p:nvSpPr>
        <p:spPr/>
        <p:txBody>
          <a:bodyPr/>
          <a:lstStyle/>
          <a:p>
            <a:pPr marL="0" indent="0">
              <a:buNone/>
            </a:pPr>
            <a:r>
              <a:rPr lang="en-US" dirty="0"/>
              <a:t>NUST </a:t>
            </a:r>
            <a:r>
              <a:rPr lang="en-US" dirty="0" err="1"/>
              <a:t>MISiS</a:t>
            </a:r>
            <a:r>
              <a:rPr lang="en-US" dirty="0"/>
              <a:t> Academic Writing Center, English Language Fellow John </a:t>
            </a:r>
            <a:r>
              <a:rPr lang="en-US" dirty="0" err="1"/>
              <a:t>Kotnarowski</a:t>
            </a:r>
            <a:r>
              <a:rPr lang="en-US" dirty="0"/>
              <a:t> provides an introduction to the concept of hedging in academic writing:</a:t>
            </a:r>
          </a:p>
          <a:p>
            <a:r>
              <a:rPr lang="en-US" dirty="0"/>
              <a:t>https://</a:t>
            </a:r>
            <a:r>
              <a:rPr lang="en-US" dirty="0" err="1"/>
              <a:t>www.youtube.com</a:t>
            </a:r>
            <a:r>
              <a:rPr lang="en-US" dirty="0"/>
              <a:t>/</a:t>
            </a:r>
            <a:r>
              <a:rPr lang="en-US" dirty="0" err="1"/>
              <a:t>watch?v</a:t>
            </a:r>
            <a:r>
              <a:rPr lang="en-US" dirty="0"/>
              <a:t>=N_gM_GNU0Rw</a:t>
            </a:r>
            <a:endParaRPr lang="en-CN" dirty="0"/>
          </a:p>
        </p:txBody>
      </p:sp>
    </p:spTree>
    <p:extLst>
      <p:ext uri="{BB962C8B-B14F-4D97-AF65-F5344CB8AC3E}">
        <p14:creationId xmlns:p14="http://schemas.microsoft.com/office/powerpoint/2010/main" val="1418608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70466-C8EE-AE64-5F5D-7772A7DB15D2}"/>
              </a:ext>
            </a:extLst>
          </p:cNvPr>
          <p:cNvSpPr>
            <a:spLocks noGrp="1"/>
          </p:cNvSpPr>
          <p:nvPr>
            <p:ph type="title"/>
          </p:nvPr>
        </p:nvSpPr>
        <p:spPr>
          <a:xfrm>
            <a:off x="1469571" y="277587"/>
            <a:ext cx="9585283" cy="1576168"/>
          </a:xfrm>
        </p:spPr>
        <p:txBody>
          <a:bodyPr/>
          <a:lstStyle/>
          <a:p>
            <a:pPr algn="ctr"/>
            <a:r>
              <a:rPr lang="en-US" dirty="0"/>
              <a:t>A</a:t>
            </a:r>
            <a:r>
              <a:rPr lang="en-CN" dirty="0"/>
              <a:t>cademic writing</a:t>
            </a:r>
            <a:br>
              <a:rPr lang="en-CN" dirty="0"/>
            </a:br>
            <a:r>
              <a:rPr lang="en-CN" dirty="0"/>
              <a:t>definition</a:t>
            </a:r>
          </a:p>
        </p:txBody>
      </p:sp>
      <p:sp>
        <p:nvSpPr>
          <p:cNvPr id="3" name="Content Placeholder 2">
            <a:extLst>
              <a:ext uri="{FF2B5EF4-FFF2-40B4-BE49-F238E27FC236}">
                <a16:creationId xmlns:a16="http://schemas.microsoft.com/office/drawing/2014/main" id="{0C22D945-C450-6784-037A-BDC3DB232D26}"/>
              </a:ext>
            </a:extLst>
          </p:cNvPr>
          <p:cNvSpPr>
            <a:spLocks noGrp="1"/>
          </p:cNvSpPr>
          <p:nvPr>
            <p:ph idx="1"/>
          </p:nvPr>
        </p:nvSpPr>
        <p:spPr>
          <a:xfrm>
            <a:off x="1" y="1883905"/>
            <a:ext cx="6096000" cy="4320951"/>
          </a:xfrm>
        </p:spPr>
        <p:txBody>
          <a:bodyPr>
            <a:normAutofit fontScale="85000" lnSpcReduction="10000"/>
          </a:bodyPr>
          <a:lstStyle/>
          <a:p>
            <a:r>
              <a:rPr lang="en-US" sz="3000" dirty="0">
                <a:latin typeface="+mj-lt"/>
                <a:ea typeface="DengXian" panose="02010600030101010101" pitchFamily="2" charset="-122"/>
                <a:cs typeface="Times New Roman" panose="02020603050405020304" pitchFamily="18" charset="0"/>
              </a:rPr>
              <a:t>A</a:t>
            </a:r>
            <a:r>
              <a:rPr lang="en-US" sz="3000" dirty="0">
                <a:effectLst/>
                <a:latin typeface="+mj-lt"/>
                <a:ea typeface="DengXian" panose="02010600030101010101" pitchFamily="2" charset="-122"/>
                <a:cs typeface="Times New Roman" panose="02020603050405020304" pitchFamily="18" charset="0"/>
              </a:rPr>
              <a:t>cademic writing is the language we use to answer research questions by creating arguments, supported by evidence. </a:t>
            </a:r>
          </a:p>
          <a:p>
            <a:r>
              <a:rPr lang="en-US" dirty="0">
                <a:effectLst/>
                <a:latin typeface="+mj-lt"/>
                <a:ea typeface="DengXian" panose="02010600030101010101" pitchFamily="2" charset="-122"/>
                <a:cs typeface="Times New Roman" panose="02020603050405020304" pitchFamily="18" charset="0"/>
              </a:rPr>
              <a:t>Publishing research, writing an essay on a research question, means making a contribution to your field of study. </a:t>
            </a:r>
            <a:endParaRPr lang="en-CN" dirty="0">
              <a:effectLst/>
              <a:latin typeface="+mj-lt"/>
              <a:ea typeface="DengXian" panose="02010600030101010101" pitchFamily="2" charset="-122"/>
              <a:cs typeface="Times New Roman" panose="02020603050405020304" pitchFamily="18" charset="0"/>
            </a:endParaRPr>
          </a:p>
          <a:p>
            <a:r>
              <a:rPr lang="en-CN" dirty="0">
                <a:latin typeface="+mj-lt"/>
              </a:rPr>
              <a:t>Ultimately, the purpose of all research is problem solving, answering the question.  </a:t>
            </a:r>
          </a:p>
          <a:p>
            <a:r>
              <a:rPr lang="en-CN" dirty="0">
                <a:latin typeface="+mj-lt"/>
              </a:rPr>
              <a:t>When writing essays, the best responses are the ones writen in such a way that leave room for others to add to the dialogue. </a:t>
            </a:r>
          </a:p>
        </p:txBody>
      </p:sp>
      <p:pic>
        <p:nvPicPr>
          <p:cNvPr id="11" name="Picture 10">
            <a:extLst>
              <a:ext uri="{FF2B5EF4-FFF2-40B4-BE49-F238E27FC236}">
                <a16:creationId xmlns:a16="http://schemas.microsoft.com/office/drawing/2014/main" id="{48FBE6A1-3FDE-C112-3C17-AE6BFA80A318}"/>
              </a:ext>
            </a:extLst>
          </p:cNvPr>
          <p:cNvPicPr>
            <a:picLocks noChangeAspect="1"/>
          </p:cNvPicPr>
          <p:nvPr/>
        </p:nvPicPr>
        <p:blipFill>
          <a:blip r:embed="rId3"/>
          <a:stretch>
            <a:fillRect/>
          </a:stretch>
        </p:blipFill>
        <p:spPr>
          <a:xfrm>
            <a:off x="6223000" y="2226805"/>
            <a:ext cx="5969000" cy="3543300"/>
          </a:xfrm>
          <a:prstGeom prst="rect">
            <a:avLst/>
          </a:prstGeom>
        </p:spPr>
      </p:pic>
    </p:spTree>
    <p:extLst>
      <p:ext uri="{BB962C8B-B14F-4D97-AF65-F5344CB8AC3E}">
        <p14:creationId xmlns:p14="http://schemas.microsoft.com/office/powerpoint/2010/main" val="247839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66DF-95A9-FD57-5501-788FF8B9FE89}"/>
              </a:ext>
            </a:extLst>
          </p:cNvPr>
          <p:cNvSpPr>
            <a:spLocks noGrp="1"/>
          </p:cNvSpPr>
          <p:nvPr>
            <p:ph type="title"/>
          </p:nvPr>
        </p:nvSpPr>
        <p:spPr/>
        <p:txBody>
          <a:bodyPr/>
          <a:lstStyle/>
          <a:p>
            <a:pPr algn="ctr"/>
            <a:r>
              <a:rPr lang="en-US" dirty="0"/>
              <a:t>O</a:t>
            </a:r>
            <a:r>
              <a:rPr lang="en-CN" dirty="0"/>
              <a:t>ne of the 12 key tok concepts</a:t>
            </a:r>
          </a:p>
        </p:txBody>
      </p:sp>
      <p:pic>
        <p:nvPicPr>
          <p:cNvPr id="5" name="Content Placeholder 4">
            <a:extLst>
              <a:ext uri="{FF2B5EF4-FFF2-40B4-BE49-F238E27FC236}">
                <a16:creationId xmlns:a16="http://schemas.microsoft.com/office/drawing/2014/main" id="{1AFD1460-7425-9173-E637-DBCC7E8D7631}"/>
              </a:ext>
            </a:extLst>
          </p:cNvPr>
          <p:cNvPicPr>
            <a:picLocks noGrp="1" noChangeAspect="1"/>
          </p:cNvPicPr>
          <p:nvPr>
            <p:ph idx="1"/>
          </p:nvPr>
        </p:nvPicPr>
        <p:blipFill>
          <a:blip r:embed="rId3"/>
          <a:stretch>
            <a:fillRect/>
          </a:stretch>
        </p:blipFill>
        <p:spPr>
          <a:xfrm>
            <a:off x="1864979" y="1846386"/>
            <a:ext cx="8875442" cy="5011614"/>
          </a:xfrm>
        </p:spPr>
      </p:pic>
    </p:spTree>
    <p:extLst>
      <p:ext uri="{BB962C8B-B14F-4D97-AF65-F5344CB8AC3E}">
        <p14:creationId xmlns:p14="http://schemas.microsoft.com/office/powerpoint/2010/main" val="2670432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42F05-27FB-58C9-CAFD-B7C5462AD0AE}"/>
              </a:ext>
            </a:extLst>
          </p:cNvPr>
          <p:cNvSpPr>
            <a:spLocks noGrp="1"/>
          </p:cNvSpPr>
          <p:nvPr>
            <p:ph type="title"/>
          </p:nvPr>
        </p:nvSpPr>
        <p:spPr/>
        <p:txBody>
          <a:bodyPr/>
          <a:lstStyle/>
          <a:p>
            <a:pPr algn="ctr"/>
            <a:r>
              <a:rPr lang="en-US" dirty="0"/>
              <a:t>W</a:t>
            </a:r>
            <a:r>
              <a:rPr lang="en-CN" dirty="0"/>
              <a:t>hat is hedging?</a:t>
            </a:r>
          </a:p>
        </p:txBody>
      </p:sp>
      <p:pic>
        <p:nvPicPr>
          <p:cNvPr id="5" name="Content Placeholder 4">
            <a:extLst>
              <a:ext uri="{FF2B5EF4-FFF2-40B4-BE49-F238E27FC236}">
                <a16:creationId xmlns:a16="http://schemas.microsoft.com/office/drawing/2014/main" id="{B0DE53BF-6B1F-9E11-3E7D-0C9D2BD34A60}"/>
              </a:ext>
            </a:extLst>
          </p:cNvPr>
          <p:cNvPicPr>
            <a:picLocks noGrp="1" noChangeAspect="1"/>
          </p:cNvPicPr>
          <p:nvPr>
            <p:ph idx="1"/>
          </p:nvPr>
        </p:nvPicPr>
        <p:blipFill>
          <a:blip r:embed="rId3"/>
          <a:stretch>
            <a:fillRect/>
          </a:stretch>
        </p:blipFill>
        <p:spPr>
          <a:xfrm>
            <a:off x="0" y="2238713"/>
            <a:ext cx="2806700" cy="2895600"/>
          </a:xfrm>
        </p:spPr>
      </p:pic>
      <p:pic>
        <p:nvPicPr>
          <p:cNvPr id="7" name="Picture 6">
            <a:extLst>
              <a:ext uri="{FF2B5EF4-FFF2-40B4-BE49-F238E27FC236}">
                <a16:creationId xmlns:a16="http://schemas.microsoft.com/office/drawing/2014/main" id="{52848E26-E77E-301D-C852-C1700AB53440}"/>
              </a:ext>
            </a:extLst>
          </p:cNvPr>
          <p:cNvPicPr>
            <a:picLocks noChangeAspect="1"/>
          </p:cNvPicPr>
          <p:nvPr/>
        </p:nvPicPr>
        <p:blipFill>
          <a:blip r:embed="rId4"/>
          <a:stretch>
            <a:fillRect/>
          </a:stretch>
        </p:blipFill>
        <p:spPr>
          <a:xfrm>
            <a:off x="3020868" y="2450155"/>
            <a:ext cx="3289300" cy="2463800"/>
          </a:xfrm>
          <a:prstGeom prst="rect">
            <a:avLst/>
          </a:prstGeom>
        </p:spPr>
      </p:pic>
      <p:pic>
        <p:nvPicPr>
          <p:cNvPr id="9" name="Picture 8">
            <a:extLst>
              <a:ext uri="{FF2B5EF4-FFF2-40B4-BE49-F238E27FC236}">
                <a16:creationId xmlns:a16="http://schemas.microsoft.com/office/drawing/2014/main" id="{8DA19FFB-388E-AC9E-1146-1B2D2B102500}"/>
              </a:ext>
            </a:extLst>
          </p:cNvPr>
          <p:cNvPicPr>
            <a:picLocks noChangeAspect="1"/>
          </p:cNvPicPr>
          <p:nvPr/>
        </p:nvPicPr>
        <p:blipFill>
          <a:blip r:embed="rId5"/>
          <a:stretch>
            <a:fillRect/>
          </a:stretch>
        </p:blipFill>
        <p:spPr>
          <a:xfrm>
            <a:off x="6524337" y="2238713"/>
            <a:ext cx="5454593" cy="2886684"/>
          </a:xfrm>
          <a:prstGeom prst="rect">
            <a:avLst/>
          </a:prstGeom>
        </p:spPr>
      </p:pic>
    </p:spTree>
    <p:extLst>
      <p:ext uri="{BB962C8B-B14F-4D97-AF65-F5344CB8AC3E}">
        <p14:creationId xmlns:p14="http://schemas.microsoft.com/office/powerpoint/2010/main" val="32005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5EB2E-0C37-66A0-1290-48F8609FBB57}"/>
              </a:ext>
            </a:extLst>
          </p:cNvPr>
          <p:cNvSpPr>
            <a:spLocks noGrp="1"/>
          </p:cNvSpPr>
          <p:nvPr>
            <p:ph type="title"/>
          </p:nvPr>
        </p:nvSpPr>
        <p:spPr/>
        <p:txBody>
          <a:bodyPr/>
          <a:lstStyle/>
          <a:p>
            <a:pPr algn="ctr"/>
            <a:r>
              <a:rPr lang="en-CN" dirty="0"/>
              <a:t>Hedging example 1</a:t>
            </a:r>
          </a:p>
        </p:txBody>
      </p:sp>
      <p:sp>
        <p:nvSpPr>
          <p:cNvPr id="3" name="Content Placeholder 2">
            <a:extLst>
              <a:ext uri="{FF2B5EF4-FFF2-40B4-BE49-F238E27FC236}">
                <a16:creationId xmlns:a16="http://schemas.microsoft.com/office/drawing/2014/main" id="{02E53DB1-A8D2-9766-3E0A-D7792CCD871B}"/>
              </a:ext>
            </a:extLst>
          </p:cNvPr>
          <p:cNvSpPr>
            <a:spLocks noGrp="1"/>
          </p:cNvSpPr>
          <p:nvPr>
            <p:ph idx="1"/>
          </p:nvPr>
        </p:nvSpPr>
        <p:spPr/>
        <p:txBody>
          <a:bodyPr/>
          <a:lstStyle/>
          <a:p>
            <a:r>
              <a:rPr lang="en-CN" dirty="0"/>
              <a:t>CATEGORICAL CLAIM:</a:t>
            </a:r>
          </a:p>
          <a:p>
            <a:r>
              <a:rPr lang="en-CN" dirty="0"/>
              <a:t>The issues highlighted in this study </a:t>
            </a:r>
            <a:r>
              <a:rPr lang="en-CN" dirty="0">
                <a:solidFill>
                  <a:srgbClr val="FF0000"/>
                </a:solidFill>
              </a:rPr>
              <a:t>are applicable </a:t>
            </a:r>
            <a:r>
              <a:rPr lang="en-CN" dirty="0"/>
              <a:t>to </a:t>
            </a:r>
            <a:r>
              <a:rPr lang="en-CN" dirty="0">
                <a:solidFill>
                  <a:srgbClr val="FF0000"/>
                </a:solidFill>
              </a:rPr>
              <a:t>all</a:t>
            </a:r>
            <a:r>
              <a:rPr lang="en-CN" dirty="0"/>
              <a:t> participating institutions.</a:t>
            </a:r>
          </a:p>
          <a:p>
            <a:r>
              <a:rPr lang="en-CN" dirty="0"/>
              <a:t>HEDGED CLAIM:</a:t>
            </a:r>
          </a:p>
          <a:p>
            <a:r>
              <a:rPr lang="en-CN" dirty="0"/>
              <a:t>The issues highlighted in this study </a:t>
            </a:r>
            <a:r>
              <a:rPr lang="en-CN" dirty="0">
                <a:solidFill>
                  <a:srgbClr val="FF0000"/>
                </a:solidFill>
              </a:rPr>
              <a:t>may be applicable </a:t>
            </a:r>
            <a:r>
              <a:rPr lang="en-CN" dirty="0"/>
              <a:t>to </a:t>
            </a:r>
            <a:r>
              <a:rPr lang="en-CN" dirty="0">
                <a:solidFill>
                  <a:srgbClr val="FF0000"/>
                </a:solidFill>
              </a:rPr>
              <a:t>many</a:t>
            </a:r>
            <a:r>
              <a:rPr lang="en-CN" dirty="0"/>
              <a:t> participating institutions.</a:t>
            </a:r>
          </a:p>
        </p:txBody>
      </p:sp>
      <p:pic>
        <p:nvPicPr>
          <p:cNvPr id="5" name="Picture 4">
            <a:extLst>
              <a:ext uri="{FF2B5EF4-FFF2-40B4-BE49-F238E27FC236}">
                <a16:creationId xmlns:a16="http://schemas.microsoft.com/office/drawing/2014/main" id="{9F3A108B-C842-073B-C03F-25BB4F9A0F9E}"/>
              </a:ext>
            </a:extLst>
          </p:cNvPr>
          <p:cNvPicPr>
            <a:picLocks noChangeAspect="1"/>
          </p:cNvPicPr>
          <p:nvPr/>
        </p:nvPicPr>
        <p:blipFill>
          <a:blip r:embed="rId3"/>
          <a:stretch>
            <a:fillRect/>
          </a:stretch>
        </p:blipFill>
        <p:spPr>
          <a:xfrm>
            <a:off x="-135921" y="4512031"/>
            <a:ext cx="3175000" cy="2374900"/>
          </a:xfrm>
          <a:prstGeom prst="rect">
            <a:avLst/>
          </a:prstGeom>
        </p:spPr>
      </p:pic>
      <p:pic>
        <p:nvPicPr>
          <p:cNvPr id="7" name="Picture 6">
            <a:extLst>
              <a:ext uri="{FF2B5EF4-FFF2-40B4-BE49-F238E27FC236}">
                <a16:creationId xmlns:a16="http://schemas.microsoft.com/office/drawing/2014/main" id="{42854CD2-2EB0-4F14-0D9A-8D8DBF3D71FC}"/>
              </a:ext>
            </a:extLst>
          </p:cNvPr>
          <p:cNvPicPr>
            <a:picLocks noChangeAspect="1"/>
          </p:cNvPicPr>
          <p:nvPr/>
        </p:nvPicPr>
        <p:blipFill>
          <a:blip r:embed="rId3"/>
          <a:stretch>
            <a:fillRect/>
          </a:stretch>
        </p:blipFill>
        <p:spPr>
          <a:xfrm>
            <a:off x="2853041" y="4490668"/>
            <a:ext cx="3175000" cy="2374900"/>
          </a:xfrm>
          <a:prstGeom prst="rect">
            <a:avLst/>
          </a:prstGeom>
        </p:spPr>
      </p:pic>
      <p:pic>
        <p:nvPicPr>
          <p:cNvPr id="9" name="Picture 8">
            <a:extLst>
              <a:ext uri="{FF2B5EF4-FFF2-40B4-BE49-F238E27FC236}">
                <a16:creationId xmlns:a16="http://schemas.microsoft.com/office/drawing/2014/main" id="{D3222E64-7023-3619-3DCD-E3A3F1CFE44E}"/>
              </a:ext>
            </a:extLst>
          </p:cNvPr>
          <p:cNvPicPr>
            <a:picLocks noChangeAspect="1"/>
          </p:cNvPicPr>
          <p:nvPr/>
        </p:nvPicPr>
        <p:blipFill>
          <a:blip r:embed="rId3"/>
          <a:stretch>
            <a:fillRect/>
          </a:stretch>
        </p:blipFill>
        <p:spPr>
          <a:xfrm>
            <a:off x="5842003" y="4512031"/>
            <a:ext cx="3175000" cy="2374900"/>
          </a:xfrm>
          <a:prstGeom prst="rect">
            <a:avLst/>
          </a:prstGeom>
        </p:spPr>
      </p:pic>
      <p:pic>
        <p:nvPicPr>
          <p:cNvPr id="11" name="Picture 10">
            <a:extLst>
              <a:ext uri="{FF2B5EF4-FFF2-40B4-BE49-F238E27FC236}">
                <a16:creationId xmlns:a16="http://schemas.microsoft.com/office/drawing/2014/main" id="{38CC5242-1856-9FBC-0359-EC178A6DE539}"/>
              </a:ext>
            </a:extLst>
          </p:cNvPr>
          <p:cNvPicPr>
            <a:picLocks noChangeAspect="1"/>
          </p:cNvPicPr>
          <p:nvPr/>
        </p:nvPicPr>
        <p:blipFill>
          <a:blip r:embed="rId3"/>
          <a:stretch>
            <a:fillRect/>
          </a:stretch>
        </p:blipFill>
        <p:spPr>
          <a:xfrm>
            <a:off x="9017002" y="4512031"/>
            <a:ext cx="3175000" cy="2374900"/>
          </a:xfrm>
          <a:prstGeom prst="rect">
            <a:avLst/>
          </a:prstGeom>
        </p:spPr>
      </p:pic>
    </p:spTree>
    <p:extLst>
      <p:ext uri="{BB962C8B-B14F-4D97-AF65-F5344CB8AC3E}">
        <p14:creationId xmlns:p14="http://schemas.microsoft.com/office/powerpoint/2010/main" val="57798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1F3E6-DE72-3DFE-61BC-9D9BDDEDC850}"/>
              </a:ext>
            </a:extLst>
          </p:cNvPr>
          <p:cNvSpPr>
            <a:spLocks noGrp="1"/>
          </p:cNvSpPr>
          <p:nvPr>
            <p:ph type="title"/>
          </p:nvPr>
        </p:nvSpPr>
        <p:spPr/>
        <p:txBody>
          <a:bodyPr/>
          <a:lstStyle/>
          <a:p>
            <a:pPr algn="ctr"/>
            <a:r>
              <a:rPr lang="en-CN" dirty="0"/>
              <a:t>definition</a:t>
            </a:r>
          </a:p>
        </p:txBody>
      </p:sp>
      <p:sp>
        <p:nvSpPr>
          <p:cNvPr id="3" name="Content Placeholder 2">
            <a:extLst>
              <a:ext uri="{FF2B5EF4-FFF2-40B4-BE49-F238E27FC236}">
                <a16:creationId xmlns:a16="http://schemas.microsoft.com/office/drawing/2014/main" id="{268C67C6-8338-4080-3B4C-567B27C5F030}"/>
              </a:ext>
            </a:extLst>
          </p:cNvPr>
          <p:cNvSpPr>
            <a:spLocks noGrp="1"/>
          </p:cNvSpPr>
          <p:nvPr>
            <p:ph idx="1"/>
          </p:nvPr>
        </p:nvSpPr>
        <p:spPr/>
        <p:txBody>
          <a:bodyPr>
            <a:normAutofit lnSpcReduction="10000"/>
          </a:bodyPr>
          <a:lstStyle/>
          <a:p>
            <a:pPr marL="0" indent="0">
              <a:buNone/>
            </a:pPr>
            <a:r>
              <a:rPr lang="en-CN" sz="3800" dirty="0"/>
              <a:t>“Hedging is a linguistic strategy allowing the author to avoid commiting to the absolute truth of a proposition/statement/claim.”</a:t>
            </a:r>
          </a:p>
          <a:p>
            <a:pPr marL="0" indent="0">
              <a:buNone/>
            </a:pPr>
            <a:endParaRPr lang="en-CN" dirty="0"/>
          </a:p>
          <a:p>
            <a:pPr marL="0" indent="0">
              <a:buNone/>
            </a:pPr>
            <a:r>
              <a:rPr lang="en-CN" dirty="0"/>
              <a:t>Crompton </a:t>
            </a:r>
          </a:p>
          <a:p>
            <a:pPr marL="0" indent="0">
              <a:buNone/>
            </a:pPr>
            <a:r>
              <a:rPr lang="en-CN" dirty="0"/>
              <a:t>1997 </a:t>
            </a:r>
          </a:p>
        </p:txBody>
      </p:sp>
    </p:spTree>
    <p:extLst>
      <p:ext uri="{BB962C8B-B14F-4D97-AF65-F5344CB8AC3E}">
        <p14:creationId xmlns:p14="http://schemas.microsoft.com/office/powerpoint/2010/main" val="119745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E071-1D69-ECEC-B755-D77766AC72E5}"/>
              </a:ext>
            </a:extLst>
          </p:cNvPr>
          <p:cNvSpPr>
            <a:spLocks noGrp="1"/>
          </p:cNvSpPr>
          <p:nvPr>
            <p:ph type="title"/>
          </p:nvPr>
        </p:nvSpPr>
        <p:spPr>
          <a:xfrm>
            <a:off x="1406769" y="1"/>
            <a:ext cx="9648086" cy="1853754"/>
          </a:xfrm>
        </p:spPr>
        <p:txBody>
          <a:bodyPr/>
          <a:lstStyle/>
          <a:p>
            <a:pPr algn="ctr"/>
            <a:br>
              <a:rPr lang="en-US" dirty="0"/>
            </a:br>
            <a:r>
              <a:rPr lang="en-US" dirty="0"/>
              <a:t>W</a:t>
            </a:r>
            <a:r>
              <a:rPr lang="en-CN" dirty="0"/>
              <a:t>hy is hedging important?</a:t>
            </a:r>
          </a:p>
        </p:txBody>
      </p:sp>
      <p:sp>
        <p:nvSpPr>
          <p:cNvPr id="3" name="Content Placeholder 2">
            <a:extLst>
              <a:ext uri="{FF2B5EF4-FFF2-40B4-BE49-F238E27FC236}">
                <a16:creationId xmlns:a16="http://schemas.microsoft.com/office/drawing/2014/main" id="{5F62E35F-F59E-018C-884E-8C2439D67604}"/>
              </a:ext>
            </a:extLst>
          </p:cNvPr>
          <p:cNvSpPr>
            <a:spLocks noGrp="1"/>
          </p:cNvSpPr>
          <p:nvPr>
            <p:ph idx="1"/>
          </p:nvPr>
        </p:nvSpPr>
        <p:spPr>
          <a:xfrm>
            <a:off x="0" y="1853754"/>
            <a:ext cx="12192000" cy="4367432"/>
          </a:xfrm>
        </p:spPr>
        <p:txBody>
          <a:bodyPr>
            <a:normAutofit lnSpcReduction="10000"/>
          </a:bodyPr>
          <a:lstStyle/>
          <a:p>
            <a:r>
              <a:rPr lang="en-CN" dirty="0"/>
              <a:t>Academic writing is the language that we use to convey answers to research questions.</a:t>
            </a:r>
          </a:p>
          <a:p>
            <a:r>
              <a:rPr lang="en-CN" dirty="0"/>
              <a:t>We answer these questions by creating arguments.</a:t>
            </a:r>
          </a:p>
          <a:p>
            <a:r>
              <a:rPr lang="en-CN" dirty="0"/>
              <a:t>These arguments are based on claims made by an individual which are then supported by evidence.</a:t>
            </a:r>
          </a:p>
          <a:p>
            <a:r>
              <a:rPr lang="en-CN" dirty="0">
                <a:solidFill>
                  <a:srgbClr val="FF0000"/>
                </a:solidFill>
              </a:rPr>
              <a:t>Hedging is important because </a:t>
            </a:r>
            <a:r>
              <a:rPr lang="en-CN" dirty="0"/>
              <a:t>the writer often develops good answers to research questions, but feels that they are not the best, the only or the most complete answers.</a:t>
            </a:r>
          </a:p>
          <a:p>
            <a:r>
              <a:rPr lang="en-CN" dirty="0"/>
              <a:t>Hedging allows the writer </a:t>
            </a:r>
            <a:r>
              <a:rPr lang="en-CN" dirty="0">
                <a:solidFill>
                  <a:srgbClr val="FF0000"/>
                </a:solidFill>
              </a:rPr>
              <a:t>to anticipate possible opposition </a:t>
            </a:r>
            <a:r>
              <a:rPr lang="en-CN" dirty="0"/>
              <a:t>to their claims, while still contributing something new to the ongoing dialogue.</a:t>
            </a:r>
          </a:p>
          <a:p>
            <a:r>
              <a:rPr lang="en-CN" dirty="0"/>
              <a:t>Academic writing is a balance of FACTS and EVALUATION.</a:t>
            </a:r>
          </a:p>
          <a:p>
            <a:r>
              <a:rPr lang="en-CN" dirty="0"/>
              <a:t>The writer tries to present facts and show how they interpreted this information. </a:t>
            </a:r>
          </a:p>
          <a:p>
            <a:r>
              <a:rPr lang="en-CN" dirty="0"/>
              <a:t>This is why they say: “x </a:t>
            </a:r>
            <a:r>
              <a:rPr lang="en-CN" dirty="0">
                <a:solidFill>
                  <a:srgbClr val="FF0000"/>
                </a:solidFill>
              </a:rPr>
              <a:t>may be </a:t>
            </a:r>
            <a:r>
              <a:rPr lang="en-CN" dirty="0"/>
              <a:t>the cause of y”, instead of: “x</a:t>
            </a:r>
            <a:r>
              <a:rPr lang="en-CN" dirty="0">
                <a:solidFill>
                  <a:srgbClr val="FF0000"/>
                </a:solidFill>
              </a:rPr>
              <a:t> is </a:t>
            </a:r>
            <a:r>
              <a:rPr lang="en-CN" dirty="0"/>
              <a:t>the cause of y.”</a:t>
            </a:r>
          </a:p>
        </p:txBody>
      </p:sp>
    </p:spTree>
    <p:extLst>
      <p:ext uri="{BB962C8B-B14F-4D97-AF65-F5344CB8AC3E}">
        <p14:creationId xmlns:p14="http://schemas.microsoft.com/office/powerpoint/2010/main" val="1444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5EB2E-0C37-66A0-1290-48F8609FBB57}"/>
              </a:ext>
            </a:extLst>
          </p:cNvPr>
          <p:cNvSpPr>
            <a:spLocks noGrp="1"/>
          </p:cNvSpPr>
          <p:nvPr>
            <p:ph type="title"/>
          </p:nvPr>
        </p:nvSpPr>
        <p:spPr/>
        <p:txBody>
          <a:bodyPr/>
          <a:lstStyle/>
          <a:p>
            <a:pPr algn="ctr"/>
            <a:r>
              <a:rPr lang="en-CN" dirty="0"/>
              <a:t>Hedging example 2</a:t>
            </a:r>
          </a:p>
        </p:txBody>
      </p:sp>
      <p:sp>
        <p:nvSpPr>
          <p:cNvPr id="3" name="Content Placeholder 2">
            <a:extLst>
              <a:ext uri="{FF2B5EF4-FFF2-40B4-BE49-F238E27FC236}">
                <a16:creationId xmlns:a16="http://schemas.microsoft.com/office/drawing/2014/main" id="{02E53DB1-A8D2-9766-3E0A-D7792CCD871B}"/>
              </a:ext>
            </a:extLst>
          </p:cNvPr>
          <p:cNvSpPr>
            <a:spLocks noGrp="1"/>
          </p:cNvSpPr>
          <p:nvPr>
            <p:ph idx="1"/>
          </p:nvPr>
        </p:nvSpPr>
        <p:spPr>
          <a:xfrm>
            <a:off x="0" y="1853754"/>
            <a:ext cx="12150962" cy="3043986"/>
          </a:xfrm>
        </p:spPr>
        <p:txBody>
          <a:bodyPr/>
          <a:lstStyle/>
          <a:p>
            <a:r>
              <a:rPr lang="en-CN" dirty="0"/>
              <a:t>CATEGORICAL CLAIM:</a:t>
            </a:r>
          </a:p>
          <a:p>
            <a:r>
              <a:rPr lang="en-CN" dirty="0"/>
              <a:t>Government support </a:t>
            </a:r>
            <a:r>
              <a:rPr lang="en-CN" dirty="0">
                <a:solidFill>
                  <a:srgbClr val="FF0000"/>
                </a:solidFill>
              </a:rPr>
              <a:t>will assure </a:t>
            </a:r>
            <a:r>
              <a:rPr lang="en-CN" dirty="0"/>
              <a:t>the spread of new knowledge and skills necesarry to use the internet to thousands of people in rural areas.</a:t>
            </a:r>
          </a:p>
          <a:p>
            <a:r>
              <a:rPr lang="en-CN" dirty="0"/>
              <a:t>HEDGED CLAIM:</a:t>
            </a:r>
          </a:p>
          <a:p>
            <a:r>
              <a:rPr lang="en-CN" dirty="0"/>
              <a:t>Government support </a:t>
            </a:r>
            <a:r>
              <a:rPr lang="en-CN" dirty="0">
                <a:solidFill>
                  <a:srgbClr val="FF0000"/>
                </a:solidFill>
              </a:rPr>
              <a:t>may help </a:t>
            </a:r>
            <a:r>
              <a:rPr lang="en-CN" dirty="0"/>
              <a:t>with</a:t>
            </a:r>
            <a:r>
              <a:rPr lang="en-CN" dirty="0">
                <a:solidFill>
                  <a:srgbClr val="FF0000"/>
                </a:solidFill>
              </a:rPr>
              <a:t> </a:t>
            </a:r>
            <a:r>
              <a:rPr lang="en-CN" dirty="0"/>
              <a:t>the spread of new knowledge and skills necesarry to use the internet to thousands of people in rural areas.</a:t>
            </a:r>
          </a:p>
        </p:txBody>
      </p:sp>
      <p:pic>
        <p:nvPicPr>
          <p:cNvPr id="5" name="Picture 4">
            <a:extLst>
              <a:ext uri="{FF2B5EF4-FFF2-40B4-BE49-F238E27FC236}">
                <a16:creationId xmlns:a16="http://schemas.microsoft.com/office/drawing/2014/main" id="{9F3A108B-C842-073B-C03F-25BB4F9A0F9E}"/>
              </a:ext>
            </a:extLst>
          </p:cNvPr>
          <p:cNvPicPr>
            <a:picLocks noChangeAspect="1"/>
          </p:cNvPicPr>
          <p:nvPr/>
        </p:nvPicPr>
        <p:blipFill>
          <a:blip r:embed="rId2"/>
          <a:stretch>
            <a:fillRect/>
          </a:stretch>
        </p:blipFill>
        <p:spPr>
          <a:xfrm>
            <a:off x="-135921" y="4512031"/>
            <a:ext cx="3175000" cy="2374900"/>
          </a:xfrm>
          <a:prstGeom prst="rect">
            <a:avLst/>
          </a:prstGeom>
        </p:spPr>
      </p:pic>
      <p:pic>
        <p:nvPicPr>
          <p:cNvPr id="7" name="Picture 6">
            <a:extLst>
              <a:ext uri="{FF2B5EF4-FFF2-40B4-BE49-F238E27FC236}">
                <a16:creationId xmlns:a16="http://schemas.microsoft.com/office/drawing/2014/main" id="{42854CD2-2EB0-4F14-0D9A-8D8DBF3D71FC}"/>
              </a:ext>
            </a:extLst>
          </p:cNvPr>
          <p:cNvPicPr>
            <a:picLocks noChangeAspect="1"/>
          </p:cNvPicPr>
          <p:nvPr/>
        </p:nvPicPr>
        <p:blipFill>
          <a:blip r:embed="rId2"/>
          <a:stretch>
            <a:fillRect/>
          </a:stretch>
        </p:blipFill>
        <p:spPr>
          <a:xfrm>
            <a:off x="2853041" y="4490668"/>
            <a:ext cx="3175000" cy="2374900"/>
          </a:xfrm>
          <a:prstGeom prst="rect">
            <a:avLst/>
          </a:prstGeom>
        </p:spPr>
      </p:pic>
      <p:pic>
        <p:nvPicPr>
          <p:cNvPr id="9" name="Picture 8">
            <a:extLst>
              <a:ext uri="{FF2B5EF4-FFF2-40B4-BE49-F238E27FC236}">
                <a16:creationId xmlns:a16="http://schemas.microsoft.com/office/drawing/2014/main" id="{D3222E64-7023-3619-3DCD-E3A3F1CFE44E}"/>
              </a:ext>
            </a:extLst>
          </p:cNvPr>
          <p:cNvPicPr>
            <a:picLocks noChangeAspect="1"/>
          </p:cNvPicPr>
          <p:nvPr/>
        </p:nvPicPr>
        <p:blipFill>
          <a:blip r:embed="rId2"/>
          <a:stretch>
            <a:fillRect/>
          </a:stretch>
        </p:blipFill>
        <p:spPr>
          <a:xfrm>
            <a:off x="5842003" y="4512031"/>
            <a:ext cx="3175000" cy="2374900"/>
          </a:xfrm>
          <a:prstGeom prst="rect">
            <a:avLst/>
          </a:prstGeom>
        </p:spPr>
      </p:pic>
      <p:pic>
        <p:nvPicPr>
          <p:cNvPr id="11" name="Picture 10">
            <a:extLst>
              <a:ext uri="{FF2B5EF4-FFF2-40B4-BE49-F238E27FC236}">
                <a16:creationId xmlns:a16="http://schemas.microsoft.com/office/drawing/2014/main" id="{38CC5242-1856-9FBC-0359-EC178A6DE539}"/>
              </a:ext>
            </a:extLst>
          </p:cNvPr>
          <p:cNvPicPr>
            <a:picLocks noChangeAspect="1"/>
          </p:cNvPicPr>
          <p:nvPr/>
        </p:nvPicPr>
        <p:blipFill>
          <a:blip r:embed="rId2"/>
          <a:stretch>
            <a:fillRect/>
          </a:stretch>
        </p:blipFill>
        <p:spPr>
          <a:xfrm>
            <a:off x="9017002" y="4512031"/>
            <a:ext cx="3175000" cy="2374900"/>
          </a:xfrm>
          <a:prstGeom prst="rect">
            <a:avLst/>
          </a:prstGeom>
        </p:spPr>
      </p:pic>
    </p:spTree>
    <p:extLst>
      <p:ext uri="{BB962C8B-B14F-4D97-AF65-F5344CB8AC3E}">
        <p14:creationId xmlns:p14="http://schemas.microsoft.com/office/powerpoint/2010/main" val="146127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2213</TotalTime>
  <Words>1590</Words>
  <Application>Microsoft Macintosh PowerPoint</Application>
  <PresentationFormat>Widescreen</PresentationFormat>
  <Paragraphs>158</Paragraphs>
  <Slides>22</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Gill Sans MT</vt:lpstr>
      <vt:lpstr>Gallery</vt:lpstr>
      <vt:lpstr>Hedging  in  academic writing</vt:lpstr>
      <vt:lpstr>Learning objectives</vt:lpstr>
      <vt:lpstr>Academic writing definition</vt:lpstr>
      <vt:lpstr>One of the 12 key tok concepts</vt:lpstr>
      <vt:lpstr>What is hedging?</vt:lpstr>
      <vt:lpstr>Hedging example 1</vt:lpstr>
      <vt:lpstr>definition</vt:lpstr>
      <vt:lpstr> Why is hedging important?</vt:lpstr>
      <vt:lpstr>Hedging example 2</vt:lpstr>
      <vt:lpstr>PowerPoint Presentation</vt:lpstr>
      <vt:lpstr>PowerPoint Presentation</vt:lpstr>
      <vt:lpstr>Hedging techniques</vt:lpstr>
      <vt:lpstr>Use of lexical verbs</vt:lpstr>
      <vt:lpstr>example </vt:lpstr>
      <vt:lpstr>Use of adverbs</vt:lpstr>
      <vt:lpstr>example </vt:lpstr>
      <vt:lpstr>Use of modal verbs</vt:lpstr>
      <vt:lpstr>example </vt:lpstr>
      <vt:lpstr>CONCLUSION</vt:lpstr>
      <vt:lpstr>Your turn</vt:lpstr>
      <vt:lpstr>Revisiting the Learning objectives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Hedging  in  academic writing</dc:title>
  <dc:creator>Jana JACKSON</dc:creator>
  <cp:lastModifiedBy>Jana JACKSON</cp:lastModifiedBy>
  <cp:revision>17</cp:revision>
  <dcterms:created xsi:type="dcterms:W3CDTF">2023-01-07T04:17:07Z</dcterms:created>
  <dcterms:modified xsi:type="dcterms:W3CDTF">2023-01-10T06:34:13Z</dcterms:modified>
</cp:coreProperties>
</file>